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embeddings/oleObject7.bin" ContentType="application/vnd.openxmlformats-officedocument.oleObject"/>
  <Override PartName="/ppt/charts/chart1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drawings/drawing8.xml" ContentType="application/vnd.openxmlformats-officedocument.drawingml.chartshapes+xml"/>
  <Override PartName="/ppt/charts/chart27.xml" ContentType="application/vnd.openxmlformats-officedocument.drawingml.chart+xml"/>
  <Override PartName="/ppt/drawings/drawing9.xml" ContentType="application/vnd.openxmlformats-officedocument.drawingml.chartshapes+xml"/>
  <Override PartName="/ppt/charts/chart28.xml" ContentType="application/vnd.openxmlformats-officedocument.drawingml.chart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8"/>
  </p:notesMasterIdLst>
  <p:sldIdLst>
    <p:sldId id="290" r:id="rId2"/>
    <p:sldId id="328" r:id="rId3"/>
    <p:sldId id="327" r:id="rId4"/>
    <p:sldId id="356" r:id="rId5"/>
    <p:sldId id="345" r:id="rId6"/>
    <p:sldId id="302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291" r:id="rId23"/>
    <p:sldId id="355" r:id="rId24"/>
    <p:sldId id="320" r:id="rId25"/>
    <p:sldId id="346" r:id="rId26"/>
    <p:sldId id="280" r:id="rId27"/>
    <p:sldId id="344" r:id="rId28"/>
    <p:sldId id="281" r:id="rId29"/>
    <p:sldId id="300" r:id="rId30"/>
    <p:sldId id="361" r:id="rId31"/>
    <p:sldId id="362" r:id="rId32"/>
    <p:sldId id="282" r:id="rId33"/>
    <p:sldId id="359" r:id="rId34"/>
    <p:sldId id="360" r:id="rId35"/>
    <p:sldId id="286" r:id="rId36"/>
    <p:sldId id="284" r:id="rId37"/>
    <p:sldId id="287" r:id="rId38"/>
    <p:sldId id="288" r:id="rId39"/>
    <p:sldId id="413" r:id="rId40"/>
    <p:sldId id="399" r:id="rId41"/>
    <p:sldId id="412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365" r:id="rId51"/>
    <p:sldId id="366" r:id="rId52"/>
    <p:sldId id="293" r:id="rId53"/>
    <p:sldId id="408" r:id="rId54"/>
    <p:sldId id="409" r:id="rId55"/>
    <p:sldId id="410" r:id="rId56"/>
    <p:sldId id="411" r:id="rId57"/>
    <p:sldId id="381" r:id="rId58"/>
    <p:sldId id="382" r:id="rId59"/>
    <p:sldId id="383" r:id="rId60"/>
    <p:sldId id="298" r:id="rId61"/>
    <p:sldId id="376" r:id="rId62"/>
    <p:sldId id="326" r:id="rId63"/>
    <p:sldId id="315" r:id="rId64"/>
    <p:sldId id="324" r:id="rId65"/>
    <p:sldId id="350" r:id="rId66"/>
    <p:sldId id="317" r:id="rId6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 autoAdjust="0"/>
    <p:restoredTop sz="99086" autoAdjust="0"/>
  </p:normalViewPr>
  <p:slideViewPr>
    <p:cSldViewPr>
      <p:cViewPr varScale="1">
        <p:scale>
          <a:sx n="116" d="100"/>
          <a:sy n="116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021508120719319E-2"/>
          <c:w val="0.99691358024691357"/>
          <c:h val="0.96479334895137236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127000" h="38100"/>
            </a:sp3d>
          </c:spPr>
          <c:dPt>
            <c:idx val="0"/>
            <c:bubble3D val="0"/>
            <c:spPr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Налог на доходы физических лиц 74 ,3%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378513498500165E-2"/>
                  <c:y val="-3.18483131503907E-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Земельный </a:t>
                    </a:r>
                    <a:r>
                      <a:rPr lang="ru-RU" sz="1600" dirty="0" smtClean="0"/>
                      <a:t>налог 8,9 %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Акцизы 3,7 %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1541543693212717E-2"/>
                  <c:y val="7.0547716920342186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Налоги на совокупный доход 8,1 %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963351898098281E-2"/>
                  <c:y val="-2.3515905640114922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Налог на имущество ФЛ 3,5 %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119329736309492E-2"/>
                  <c:y val="2.3515905640114063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Госпошлина 1,5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Другие  25,7 %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</c:v>
                </c:pt>
                <c:pt idx="1">
                  <c:v>Земельный налог 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мущество физических лиц </c:v>
                </c:pt>
                <c:pt idx="5">
                  <c:v>Госпошлина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74.3</c:v>
                </c:pt>
                <c:pt idx="1">
                  <c:v>8.9</c:v>
                </c:pt>
                <c:pt idx="2">
                  <c:v>3.7</c:v>
                </c:pt>
                <c:pt idx="3">
                  <c:v>8.1</c:v>
                </c:pt>
                <c:pt idx="4">
                  <c:v>3.5</c:v>
                </c:pt>
                <c:pt idx="5">
                  <c:v>1.5</c:v>
                </c:pt>
                <c:pt idx="6">
                  <c:v>0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1"/>
          <c:y val="3.9162508178103669E-2"/>
          <c:w val="0.86368839311752699"/>
          <c:h val="0.313266619024312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712768"/>
        <c:axId val="205730944"/>
      </c:barChart>
      <c:catAx>
        <c:axId val="205712768"/>
        <c:scaling>
          <c:orientation val="minMax"/>
        </c:scaling>
        <c:delete val="1"/>
        <c:axPos val="b"/>
        <c:majorTickMark val="out"/>
        <c:minorTickMark val="none"/>
        <c:tickLblPos val="nextTo"/>
        <c:crossAx val="205730944"/>
        <c:crosses val="autoZero"/>
        <c:auto val="1"/>
        <c:lblAlgn val="ctr"/>
        <c:lblOffset val="100"/>
        <c:noMultiLvlLbl val="0"/>
      </c:catAx>
      <c:valAx>
        <c:axId val="20573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7127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58E-2"/>
          <c:y val="0.90528181516287254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73781616857385"/>
          <c:y val="0.16991675721667782"/>
          <c:w val="0.68931611765359402"/>
          <c:h val="0.755015194788654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0083E6"/>
            </a:solidFill>
          </c:spPr>
          <c:invertIfNegative val="0"/>
          <c:dLbls>
            <c:dLbl>
              <c:idx val="0"/>
              <c:layout>
                <c:manualLayout>
                  <c:x val="-2.6455393845128291E-2"/>
                  <c:y val="4.30169005611842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536 660,6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671851275783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268 615,3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864626152649705E-2"/>
                  <c:y val="-4.301690056118347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554 571,4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9712994852423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681 386,9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106673332592701E-2"/>
                  <c:y val="-2.15084502805921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259 346,2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622578972706736E-2"/>
                  <c:y val="2.15084502805921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630 342,9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2738584601710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589 789,3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288208717549929E-2"/>
                  <c:y val="2.150845028059252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261 019,3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115283487019960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567 711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го Сухой Лог</c:v>
                </c:pt>
                <c:pt idx="1">
                  <c:v>го Богданович</c:v>
                </c:pt>
                <c:pt idx="2">
                  <c:v>Режевской го</c:v>
                </c:pt>
                <c:pt idx="3">
                  <c:v>го Сухой Лог</c:v>
                </c:pt>
                <c:pt idx="4">
                  <c:v>го Богданович</c:v>
                </c:pt>
                <c:pt idx="5">
                  <c:v>Режевской го</c:v>
                </c:pt>
                <c:pt idx="6">
                  <c:v>го Сухой Лог</c:v>
                </c:pt>
                <c:pt idx="7">
                  <c:v>го Богданович</c:v>
                </c:pt>
                <c:pt idx="8">
                  <c:v>Режевской го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536660.6</c:v>
                </c:pt>
                <c:pt idx="1">
                  <c:v>268615.3</c:v>
                </c:pt>
                <c:pt idx="2">
                  <c:v>554571.4</c:v>
                </c:pt>
                <c:pt idx="3">
                  <c:v>681386.9</c:v>
                </c:pt>
                <c:pt idx="4">
                  <c:v>259346.2</c:v>
                </c:pt>
                <c:pt idx="5">
                  <c:v>630342.9</c:v>
                </c:pt>
                <c:pt idx="6">
                  <c:v>589789.30000000005</c:v>
                </c:pt>
                <c:pt idx="7">
                  <c:v>261019.3</c:v>
                </c:pt>
                <c:pt idx="8">
                  <c:v>567711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0"/>
              <c:layout>
                <c:manualLayout>
                  <c:x val="4.8501555382735255E-2"/>
                  <c:y val="4.30169005611842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891 238,2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94259897048475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1 132 784,8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683090767692476E-2"/>
                  <c:y val="-4.301690056118347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874 345,7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22769692256415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750 710,1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6714902047920595E-2"/>
                  <c:y val="-2.15084502805921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1 183 661,7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697441025071289E-2"/>
                  <c:y val="2.15084502805921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843 996,2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1 021 929,6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9077972817835051E-2"/>
                  <c:y val="2.150845028059252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1 266 092,5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1 039 691,1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го Сухой Лог</c:v>
                </c:pt>
                <c:pt idx="1">
                  <c:v>го Богданович</c:v>
                </c:pt>
                <c:pt idx="2">
                  <c:v>Режевской го</c:v>
                </c:pt>
                <c:pt idx="3">
                  <c:v>го Сухой Лог</c:v>
                </c:pt>
                <c:pt idx="4">
                  <c:v>го Богданович</c:v>
                </c:pt>
                <c:pt idx="5">
                  <c:v>Режевской го</c:v>
                </c:pt>
                <c:pt idx="6">
                  <c:v>го Сухой Лог</c:v>
                </c:pt>
                <c:pt idx="7">
                  <c:v>го Богданович</c:v>
                </c:pt>
                <c:pt idx="8">
                  <c:v>Режевской го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891238.2</c:v>
                </c:pt>
                <c:pt idx="1">
                  <c:v>1132784.8</c:v>
                </c:pt>
                <c:pt idx="2">
                  <c:v>874345.7</c:v>
                </c:pt>
                <c:pt idx="3">
                  <c:v>750710.1</c:v>
                </c:pt>
                <c:pt idx="4">
                  <c:v>1183661.7</c:v>
                </c:pt>
                <c:pt idx="5">
                  <c:v>843996.2</c:v>
                </c:pt>
                <c:pt idx="6">
                  <c:v>1021929.6</c:v>
                </c:pt>
                <c:pt idx="7">
                  <c:v>1266092.5</c:v>
                </c:pt>
                <c:pt idx="8">
                  <c:v>1039691.1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1936256"/>
        <c:axId val="222040448"/>
        <c:axId val="0"/>
      </c:bar3DChart>
      <c:catAx>
        <c:axId val="221936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Cambria" panose="02040503050406030204" pitchFamily="18" charset="0"/>
              </a:defRPr>
            </a:pPr>
            <a:endParaRPr lang="ru-RU"/>
          </a:p>
        </c:txPr>
        <c:crossAx val="222040448"/>
        <c:crosses val="autoZero"/>
        <c:auto val="1"/>
        <c:lblAlgn val="ctr"/>
        <c:lblOffset val="100"/>
        <c:noMultiLvlLbl val="0"/>
      </c:catAx>
      <c:valAx>
        <c:axId val="22204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" panose="02040503050406030204" pitchFamily="18" charset="0"/>
              </a:defRPr>
            </a:pPr>
            <a:endParaRPr lang="ru-RU"/>
          </a:p>
        </c:txPr>
        <c:crossAx val="22193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009454967966523"/>
          <c:y val="9.7966249007562844E-2"/>
          <c:w val="0.70771719808910116"/>
          <c:h val="5.1271742164149786E-2"/>
        </c:manualLayout>
      </c:layout>
      <c:overlay val="0"/>
      <c:txPr>
        <a:bodyPr/>
        <a:lstStyle/>
        <a:p>
          <a:pPr>
            <a:defRPr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298827105755867E-3"/>
          <c:y val="7.5671390047570466E-2"/>
          <c:w val="0.5442797476860507"/>
          <c:h val="0.760326630374402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83408510573599E-2"/>
                  <c:y val="3.848057286564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426779977844887E-3"/>
                  <c:y val="2.5653715243760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83726770268673E-2"/>
                  <c:y val="-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1401.4</c:v>
                </c:pt>
                <c:pt idx="1">
                  <c:v>1428.9</c:v>
                </c:pt>
                <c:pt idx="2" formatCode="General">
                  <c:v>1427.9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83408510573599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426779977844887E-3"/>
                  <c:y val="-6.4134288109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83726770268673E-2"/>
                  <c:y val="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1443</c:v>
                </c:pt>
                <c:pt idx="1">
                  <c:v>1474.3</c:v>
                </c:pt>
                <c:pt idx="2" formatCode="General">
                  <c:v>1432.1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03833626224675E-2"/>
                  <c:y val="-3.20671440547009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963103113435594E-2"/>
                  <c:y val="6.7341002514872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83726770268673E-2"/>
                  <c:y val="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1527.1</c:v>
                </c:pt>
                <c:pt idx="1">
                  <c:v>1607.4</c:v>
                </c:pt>
                <c:pt idx="2">
                  <c:v>1611.7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2846336"/>
        <c:axId val="222856320"/>
        <c:axId val="0"/>
      </c:bar3DChart>
      <c:catAx>
        <c:axId val="22284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22856320"/>
        <c:crosses val="autoZero"/>
        <c:auto val="1"/>
        <c:lblAlgn val="ctr"/>
        <c:lblOffset val="100"/>
        <c:noMultiLvlLbl val="0"/>
      </c:catAx>
      <c:valAx>
        <c:axId val="222856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2846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0800731288565071"/>
          <c:y val="4.4894001676581391E-2"/>
          <c:w val="0.46748044128722788"/>
          <c:h val="8.90029895668158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53201290472267"/>
          <c:y val="4.3657559726791806E-2"/>
          <c:w val="0.84133107789118677"/>
          <c:h val="0.862015547966438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86877435059971E-2"/>
                  <c:y val="4.2965237894273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986968990779614E-2"/>
                  <c:y val="-1.1906607198215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9049296020196E-2"/>
                  <c:y val="-1.1578767500321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1413.1</c:v>
                </c:pt>
                <c:pt idx="1">
                  <c:v>1446.5</c:v>
                </c:pt>
                <c:pt idx="2">
                  <c:v>1431.5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01124136151577E-2"/>
                  <c:y val="3.9688228224371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01124136151577E-2"/>
                  <c:y val="2.6580189544762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9049296020196E-2"/>
                  <c:y val="2.9857199214665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1435.1</c:v>
                </c:pt>
                <c:pt idx="1">
                  <c:v>1496.8</c:v>
                </c:pt>
                <c:pt idx="2">
                  <c:v>1385.8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83968507451238E-2"/>
                  <c:y val="7.281957008385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9869689907796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9049296020196E-2"/>
                  <c:y val="7.6099446778839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Богданович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1527.4</c:v>
                </c:pt>
                <c:pt idx="1">
                  <c:v>1612.2</c:v>
                </c:pt>
                <c:pt idx="2">
                  <c:v>1575.4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3215616"/>
        <c:axId val="223217152"/>
        <c:axId val="0"/>
      </c:bar3DChart>
      <c:catAx>
        <c:axId val="223215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23217152"/>
        <c:crosses val="autoZero"/>
        <c:auto val="1"/>
        <c:lblAlgn val="ctr"/>
        <c:lblOffset val="100"/>
        <c:noMultiLvlLbl val="0"/>
      </c:catAx>
      <c:valAx>
        <c:axId val="2232171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2321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7185127578417E-2"/>
          <c:y val="0"/>
          <c:w val="0.96472614153982905"/>
          <c:h val="0.96448601964122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- 1 575 403,2 тыс. рублей</c:v>
                </c:pt>
              </c:strCache>
            </c:strRef>
          </c:tx>
          <c:explosion val="27"/>
          <c:dPt>
            <c:idx val="0"/>
            <c:bubble3D val="0"/>
            <c:explosion val="36"/>
            <c:spPr>
              <a:solidFill>
                <a:srgbClr val="00B0F0"/>
              </a:solidFill>
            </c:spPr>
          </c:dPt>
          <c:dPt>
            <c:idx val="1"/>
            <c:bubble3D val="0"/>
            <c:explosion val="50"/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0070C0"/>
              </a:solidFill>
            </c:spPr>
          </c:dPt>
          <c:dPt>
            <c:idx val="7"/>
            <c:bubble3D val="0"/>
            <c:explosion val="58"/>
            <c:spPr>
              <a:solidFill>
                <a:srgbClr val="FF0000"/>
              </a:solidFill>
            </c:spPr>
          </c:dPt>
          <c:dPt>
            <c:idx val="8"/>
            <c:bubble3D val="0"/>
            <c:explosion val="45"/>
            <c:spPr>
              <a:solidFill>
                <a:srgbClr val="92D050"/>
              </a:solidFill>
            </c:spPr>
          </c:dPt>
          <c:dPt>
            <c:idx val="9"/>
            <c:bubble3D val="0"/>
            <c:explosion val="19"/>
            <c:spPr>
              <a:solidFill>
                <a:srgbClr val="7030A0"/>
              </a:solidFill>
            </c:spPr>
          </c:dPt>
          <c:dPt>
            <c:idx val="10"/>
            <c:bubble3D val="0"/>
            <c:explosion val="47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1"/>
            <c:bubble3D val="0"/>
            <c:explosion val="1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6167185127578417E-2"/>
                  <c:y val="-0.119942797276789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942598970484756E-2"/>
                  <c:y val="-6.52320476417628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757952820057031"/>
                  <c:y val="-0.176757806513163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700311076547051E-2"/>
                  <c:y val="-4.20851920269438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697441025071289E-2"/>
                  <c:y val="1.4729817209430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636929230085547E-2"/>
                  <c:y val="5.05022304323325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2087036625560123"/>
                  <c:y val="-0.174653546911816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9971299485242378E-2"/>
                  <c:y val="-2.5251280905898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954759656334481"/>
                  <c:y val="-8.6274643655234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5285338666074139"/>
                  <c:y val="-0.10521298006735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4985649742621189E-2"/>
                  <c:y val="-0.159923729702386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0259623930674369E-2"/>
                  <c:y val="-0.195696308615021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Общегосударственный вопросы, 5,4%</c:v>
                </c:pt>
                <c:pt idx="1">
                  <c:v>Национальная оборона, 0,1%</c:v>
                </c:pt>
                <c:pt idx="2">
                  <c:v>Национальная безопасность и првоохранительная деятельность, 0,5%</c:v>
                </c:pt>
                <c:pt idx="3">
                  <c:v>Национальная экономика, 3,9%</c:v>
                </c:pt>
                <c:pt idx="4">
                  <c:v>Жилищно-коммунальное хозяйство, 13,7%</c:v>
                </c:pt>
                <c:pt idx="5">
                  <c:v>Охрана окружающей среды, 0,1%</c:v>
                </c:pt>
                <c:pt idx="6">
                  <c:v>Образование, 58,8%</c:v>
                </c:pt>
                <c:pt idx="7">
                  <c:v>Культура и кинематография, 7,0%</c:v>
                </c:pt>
                <c:pt idx="8">
                  <c:v>Социальная политика, 9,4%</c:v>
                </c:pt>
                <c:pt idx="9">
                  <c:v>Физическая культура и спорт, 1%</c:v>
                </c:pt>
                <c:pt idx="10">
                  <c:v>Средства массовой информации, 0,08%</c:v>
                </c:pt>
                <c:pt idx="11">
                  <c:v>Обслуживание государственного долга, 0,01%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84804.4</c:v>
                </c:pt>
                <c:pt idx="1">
                  <c:v>2166.6999999999998</c:v>
                </c:pt>
                <c:pt idx="2">
                  <c:v>8560.7999999999993</c:v>
                </c:pt>
                <c:pt idx="3">
                  <c:v>61335</c:v>
                </c:pt>
                <c:pt idx="4">
                  <c:v>216257.5</c:v>
                </c:pt>
                <c:pt idx="5">
                  <c:v>1338.8</c:v>
                </c:pt>
                <c:pt idx="6">
                  <c:v>926144.6</c:v>
                </c:pt>
                <c:pt idx="7">
                  <c:v>109169.1</c:v>
                </c:pt>
                <c:pt idx="8">
                  <c:v>147863.4</c:v>
                </c:pt>
                <c:pt idx="9">
                  <c:v>16331.9</c:v>
                </c:pt>
                <c:pt idx="10">
                  <c:v>1212</c:v>
                </c:pt>
                <c:pt idx="11">
                  <c:v>219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1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3487205125356446E-3"/>
          <c:y val="0.59437861131127356"/>
          <c:w val="0.62484990093693293"/>
          <c:h val="0.3824744602020964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68784409469186"/>
          <c:y val="6.0605636419628975E-3"/>
          <c:w val="0.64504414766281526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2017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6"/>
              <c:layout>
                <c:manualLayout>
                  <c:x val="-5.5026265515229274E-2"/>
                  <c:y val="4.64643212550488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85935.6</c:v>
                </c:pt>
                <c:pt idx="1">
                  <c:v>2166.6999999999998</c:v>
                </c:pt>
                <c:pt idx="2">
                  <c:v>8633.7000000000007</c:v>
                </c:pt>
                <c:pt idx="3">
                  <c:v>70342.7</c:v>
                </c:pt>
                <c:pt idx="4">
                  <c:v>256621.4</c:v>
                </c:pt>
                <c:pt idx="5">
                  <c:v>1338.8</c:v>
                </c:pt>
                <c:pt idx="6">
                  <c:v>941851.5</c:v>
                </c:pt>
                <c:pt idx="7">
                  <c:v>109169.1</c:v>
                </c:pt>
                <c:pt idx="8">
                  <c:v>153542.39999999999</c:v>
                </c:pt>
                <c:pt idx="9">
                  <c:v>16331.9</c:v>
                </c:pt>
                <c:pt idx="10">
                  <c:v>1212</c:v>
                </c:pt>
                <c:pt idx="11">
                  <c:v>236.3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2017  г.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6"/>
              <c:layout>
                <c:manualLayout>
                  <c:x val="-7.0546605347135305E-2"/>
                  <c:y val="-4.4444133374394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#,##0.00</c:formatCode>
                <c:ptCount val="12"/>
                <c:pt idx="0">
                  <c:v>84804.4</c:v>
                </c:pt>
                <c:pt idx="1">
                  <c:v>2166.6999999999998</c:v>
                </c:pt>
                <c:pt idx="2">
                  <c:v>8560.7999999999993</c:v>
                </c:pt>
                <c:pt idx="3">
                  <c:v>61335</c:v>
                </c:pt>
                <c:pt idx="4">
                  <c:v>216257.5</c:v>
                </c:pt>
                <c:pt idx="5" formatCode="0.0">
                  <c:v>1338.8</c:v>
                </c:pt>
                <c:pt idx="6">
                  <c:v>926144.6</c:v>
                </c:pt>
                <c:pt idx="7">
                  <c:v>109169.1</c:v>
                </c:pt>
                <c:pt idx="8">
                  <c:v>147863.4</c:v>
                </c:pt>
                <c:pt idx="9">
                  <c:v>16331.9</c:v>
                </c:pt>
                <c:pt idx="10">
                  <c:v>1212</c:v>
                </c:pt>
                <c:pt idx="11">
                  <c:v>219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3446528"/>
        <c:axId val="223448064"/>
      </c:barChart>
      <c:catAx>
        <c:axId val="223446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448064"/>
        <c:crosses val="autoZero"/>
        <c:auto val="1"/>
        <c:lblAlgn val="ctr"/>
        <c:lblOffset val="100"/>
        <c:noMultiLvlLbl val="0"/>
      </c:catAx>
      <c:valAx>
        <c:axId val="223448064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750"/>
            </a:pPr>
            <a:endParaRPr lang="ru-RU"/>
          </a:p>
        </c:txPr>
        <c:crossAx val="223446528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B05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6364882466207678"/>
          <c:y val="1.9520423304123857E-2"/>
          <c:w val="0.39684513855775888"/>
          <c:h val="0.1347692786370384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06061530503894"/>
          <c:y val="1.159847415327836E-2"/>
          <c:w val="0.69174281181872321"/>
          <c:h val="0.938580672608192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- 1 385 811,7 тыс. 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6"/>
              <c:layout>
                <c:manualLayout>
                  <c:x val="-5.7825997475690318E-2"/>
                  <c:y val="4.08660555331250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102634.1</c:v>
                </c:pt>
                <c:pt idx="1">
                  <c:v>2338.1999999999998</c:v>
                </c:pt>
                <c:pt idx="2">
                  <c:v>6256.6</c:v>
                </c:pt>
                <c:pt idx="3">
                  <c:v>35505.800000000003</c:v>
                </c:pt>
                <c:pt idx="4">
                  <c:v>95871.8</c:v>
                </c:pt>
                <c:pt idx="5">
                  <c:v>1204</c:v>
                </c:pt>
                <c:pt idx="6">
                  <c:v>907093.6</c:v>
                </c:pt>
                <c:pt idx="7">
                  <c:v>74366.2</c:v>
                </c:pt>
                <c:pt idx="8">
                  <c:v>141249.79999999999</c:v>
                </c:pt>
                <c:pt idx="9">
                  <c:v>17621</c:v>
                </c:pt>
                <c:pt idx="10">
                  <c:v>1012</c:v>
                </c:pt>
                <c:pt idx="11">
                  <c:v>658.6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 - 1575 403,2 тыс. руб.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6"/>
              <c:layout>
                <c:manualLayout>
                  <c:x val="-4.7971616090199967E-2"/>
                  <c:y val="-3.8383569732431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#,##0.00</c:formatCode>
                <c:ptCount val="12"/>
                <c:pt idx="0">
                  <c:v>84804.4</c:v>
                </c:pt>
                <c:pt idx="1">
                  <c:v>2166.6999999999998</c:v>
                </c:pt>
                <c:pt idx="2">
                  <c:v>8560.7999999999993</c:v>
                </c:pt>
                <c:pt idx="3">
                  <c:v>61335</c:v>
                </c:pt>
                <c:pt idx="4">
                  <c:v>216257.5</c:v>
                </c:pt>
                <c:pt idx="5" formatCode="General">
                  <c:v>1338.8</c:v>
                </c:pt>
                <c:pt idx="6">
                  <c:v>926144.6</c:v>
                </c:pt>
                <c:pt idx="7">
                  <c:v>109169.1</c:v>
                </c:pt>
                <c:pt idx="8">
                  <c:v>147863.4</c:v>
                </c:pt>
                <c:pt idx="9">
                  <c:v>16331.9</c:v>
                </c:pt>
                <c:pt idx="10">
                  <c:v>1212</c:v>
                </c:pt>
                <c:pt idx="11">
                  <c:v>219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3526912"/>
        <c:axId val="223528448"/>
      </c:barChart>
      <c:catAx>
        <c:axId val="223526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528448"/>
        <c:crosses val="autoZero"/>
        <c:auto val="1"/>
        <c:lblAlgn val="ctr"/>
        <c:lblOffset val="100"/>
        <c:noMultiLvlLbl val="0"/>
      </c:catAx>
      <c:valAx>
        <c:axId val="223528448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750"/>
            </a:pPr>
            <a:endParaRPr lang="ru-RU"/>
          </a:p>
        </c:txPr>
        <c:crossAx val="223526912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0315487373516663"/>
          <c:y val="2.3560799065432327E-2"/>
          <c:w val="0.33179088935473472"/>
          <c:h val="0.1347692786370384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085884351188206"/>
          <c:y val="2.9394882050142578E-2"/>
          <c:w val="0.61741037782588726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1525700.2</c:v>
                </c:pt>
                <c:pt idx="1">
                  <c:v>49703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5.8754232512703793E-2"/>
          <c:y val="0.77351190776782386"/>
          <c:w val="0.89202488512287426"/>
          <c:h val="0.11959761204983958"/>
        </c:manualLayout>
      </c:layout>
      <c:overlay val="0"/>
      <c:txPr>
        <a:bodyPr/>
        <a:lstStyle/>
        <a:p>
          <a:pPr>
            <a:defRPr b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907556567788766E-2"/>
          <c:y val="9.49061215420509E-2"/>
          <c:w val="0.96979328685701571"/>
          <c:h val="0.784317801494278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4941112042545215E-2"/>
                  <c:y val="-0.42916527793208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41112042545215E-2"/>
                  <c:y val="-0.42916527793208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941112042545215E-2"/>
                  <c:y val="-0.42916527793208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2015 г.</c:v>
                </c:pt>
                <c:pt idx="1">
                  <c:v>факт 2016 г.</c:v>
                </c:pt>
                <c:pt idx="2">
                  <c:v>факт 2017 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780263.5</c:v>
                </c:pt>
                <c:pt idx="1">
                  <c:v>851653.4</c:v>
                </c:pt>
                <c:pt idx="2">
                  <c:v>861190.7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4001408"/>
        <c:axId val="224620928"/>
        <c:axId val="0"/>
      </c:bar3DChart>
      <c:catAx>
        <c:axId val="22400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+mj-lt"/>
              </a:defRPr>
            </a:pPr>
            <a:endParaRPr lang="ru-RU"/>
          </a:p>
        </c:txPr>
        <c:crossAx val="224620928"/>
        <c:crosses val="autoZero"/>
        <c:auto val="1"/>
        <c:lblAlgn val="ctr"/>
        <c:lblOffset val="100"/>
        <c:noMultiLvlLbl val="0"/>
      </c:catAx>
      <c:valAx>
        <c:axId val="2246209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400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56749160273738"/>
          <c:y val="8.739500424535393E-2"/>
          <c:w val="0.85943250839725993"/>
          <c:h val="0.668077902773984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381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381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343987.3</c:v>
                </c:pt>
                <c:pt idx="1">
                  <c:v>355300.2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5846784"/>
        <c:axId val="225848320"/>
        <c:axId val="0"/>
      </c:bar3DChart>
      <c:catAx>
        <c:axId val="22584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25848320"/>
        <c:crosses val="autoZero"/>
        <c:auto val="1"/>
        <c:lblAlgn val="ctr"/>
        <c:lblOffset val="100"/>
        <c:noMultiLvlLbl val="0"/>
      </c:catAx>
      <c:valAx>
        <c:axId val="22584832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25846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6094157179418"/>
          <c:y val="0.1553795610011586"/>
          <c:w val="0.7344356962286841"/>
          <c:h val="0.772140793880045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508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b="1" dirty="0" smtClean="0"/>
                      <a:t>366012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b="1" dirty="0" smtClean="0"/>
                      <a:t>462543</a:t>
                    </a:r>
                    <a:endParaRPr lang="ru-RU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61030506968097E-2"/>
                  <c:y val="-2.4840745394486686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b="1" dirty="0" smtClean="0"/>
                      <a:t>343828</a:t>
                    </a:r>
                    <a:endParaRPr lang="ru-RU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343828</c:v>
                </c:pt>
                <c:pt idx="1">
                  <c:v>462543</c:v>
                </c:pt>
                <c:pt idx="2">
                  <c:v>366012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отчисления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</c:v>
                </c:pt>
                <c:pt idx="1">
                  <c:v>74</c:v>
                </c:pt>
                <c:pt idx="2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7954176"/>
        <c:axId val="197980544"/>
      </c:barChart>
      <c:catAx>
        <c:axId val="197954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7980544"/>
        <c:crosses val="autoZero"/>
        <c:auto val="1"/>
        <c:lblAlgn val="ctr"/>
        <c:lblOffset val="100"/>
        <c:noMultiLvlLbl val="0"/>
      </c:catAx>
      <c:valAx>
        <c:axId val="197980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 baseline="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7954176"/>
        <c:crosses val="autoZero"/>
        <c:crossBetween val="between"/>
      </c:valAx>
      <c:spPr>
        <a:ln w="0"/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delete val="1"/>
      </c:legendEntry>
      <c:layout/>
      <c:overlay val="0"/>
      <c:txPr>
        <a:bodyPr/>
        <a:lstStyle/>
        <a:p>
          <a:pPr>
            <a:defRPr sz="180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13597910417361034"/>
          <c:w val="0.96976526417699616"/>
          <c:h val="0.646505161318705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434418.3</c:v>
                </c:pt>
                <c:pt idx="1">
                  <c:v>434191.7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5810688"/>
        <c:axId val="225812480"/>
        <c:axId val="0"/>
      </c:bar3DChart>
      <c:catAx>
        <c:axId val="22581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25812480"/>
        <c:crosses val="autoZero"/>
        <c:auto val="1"/>
        <c:lblAlgn val="ctr"/>
        <c:lblOffset val="100"/>
        <c:noMultiLvlLbl val="0"/>
      </c:catAx>
      <c:valAx>
        <c:axId val="2258124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581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232E-2"/>
          <c:w val="0.89908382421936084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36950.1</c:v>
                </c:pt>
                <c:pt idx="1">
                  <c:v>32916.800000000003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076352"/>
        <c:axId val="227082240"/>
        <c:axId val="0"/>
      </c:bar3DChart>
      <c:catAx>
        <c:axId val="22707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mbria" panose="02040503050406030204" pitchFamily="18" charset="0"/>
              </a:defRPr>
            </a:pPr>
            <a:endParaRPr lang="ru-RU"/>
          </a:p>
        </c:txPr>
        <c:crossAx val="227082240"/>
        <c:crosses val="autoZero"/>
        <c:auto val="1"/>
        <c:lblAlgn val="ctr"/>
        <c:lblOffset val="100"/>
        <c:noMultiLvlLbl val="0"/>
      </c:catAx>
      <c:valAx>
        <c:axId val="2270822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2707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430076397776246"/>
          <c:y val="0.26346844992719926"/>
          <c:w val="0.62419404622225971"/>
          <c:h val="0.627299675007525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Pt>
            <c:idx val="0"/>
            <c:bubble3D val="0"/>
            <c:explosion val="19"/>
            <c:spPr>
              <a:solidFill>
                <a:srgbClr val="00B0F0"/>
              </a:solidFill>
            </c:spPr>
          </c:dPt>
          <c:dPt>
            <c:idx val="1"/>
            <c:bubble3D val="0"/>
            <c:explosion val="14"/>
            <c:spPr>
              <a:solidFill>
                <a:srgbClr val="FF0000"/>
              </a:solidFill>
            </c:spPr>
          </c:dPt>
          <c:dPt>
            <c:idx val="2"/>
            <c:bubble3D val="0"/>
            <c:explosion val="14"/>
          </c:dPt>
          <c:dPt>
            <c:idx val="3"/>
            <c:bubble3D val="0"/>
            <c:explosion val="1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3.4485688295315106E-2"/>
                  <c:y val="-0.288684241243940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4116122862090285E-2"/>
                  <c:y val="7.802276790376782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591407231771604E-2"/>
                  <c:y val="-0.105330736670086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543564668579743"/>
                  <c:y val="-6.63193527182026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Cambria" panose="0204050305040603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Выполнение муниципальных заданий по организации предоставления дополнительного образования детей</c:v>
                </c:pt>
                <c:pt idx="1">
                  <c:v>Ремонтные работы и оснащение оборудованием и инвентарем</c:v>
                </c:pt>
                <c:pt idx="2">
                  <c:v>Проведение мероприятий для детей и молодежи</c:v>
                </c:pt>
                <c:pt idx="3">
                  <c:v>Поддержка талантливой молодежи и педагогов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 formatCode="0%">
                  <c:v>0.96</c:v>
                </c:pt>
                <c:pt idx="1">
                  <c:v>1.7000000000000001E-2</c:v>
                </c:pt>
                <c:pt idx="2">
                  <c:v>1.7999999999999999E-2</c:v>
                </c:pt>
                <c:pt idx="3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3072771327339545E-2"/>
          <c:y val="5.0714799137449085E-2"/>
          <c:w val="0.40834732659866241"/>
          <c:h val="0.8188802811277055"/>
        </c:manualLayout>
      </c:layout>
      <c:overlay val="0"/>
      <c:txPr>
        <a:bodyPr/>
        <a:lstStyle/>
        <a:p>
          <a:pPr>
            <a:defRPr sz="1000" b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10909035997079E-2"/>
          <c:y val="9.1647563401591928E-2"/>
          <c:w val="0.96232888902311831"/>
          <c:h val="0.667956187172708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8835555488440875E-2"/>
                  <c:y val="-0.30549187800530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10909035997079E-2"/>
                  <c:y val="-0.32840376885570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835555488440875E-2"/>
                  <c:y val="-0.32840376885570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2015 г.</c:v>
                </c:pt>
                <c:pt idx="1">
                  <c:v>Факт 2016 г.</c:v>
                </c:pt>
                <c:pt idx="2">
                  <c:v>Факт 2017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318981.59999999998</c:v>
                </c:pt>
                <c:pt idx="1">
                  <c:v>215411</c:v>
                </c:pt>
                <c:pt idx="2">
                  <c:v>363577.8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5696000"/>
        <c:axId val="225697792"/>
        <c:axId val="0"/>
      </c:bar3DChart>
      <c:catAx>
        <c:axId val="22569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25697792"/>
        <c:crosses val="autoZero"/>
        <c:auto val="1"/>
        <c:lblAlgn val="ctr"/>
        <c:lblOffset val="100"/>
        <c:noMultiLvlLbl val="0"/>
      </c:catAx>
      <c:valAx>
        <c:axId val="2256977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2569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024867531037783E-3"/>
          <c:y val="0.14399840806579994"/>
          <c:w val="0.77271999784081991"/>
          <c:h val="0.71547466171398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explosion val="26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2937820599987312"/>
                  <c:y val="-0.105047492703634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498254175718406E-2"/>
                  <c:y val="3.81422127885380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0612540125765367E-2"/>
                  <c:y val="2.51690103475723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678071240220298E-2"/>
                  <c:y val="2.08845847704961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0.56699999999999995</c:v>
                </c:pt>
                <c:pt idx="1">
                  <c:v>0.251</c:v>
                </c:pt>
                <c:pt idx="2">
                  <c:v>0.125</c:v>
                </c:pt>
                <c:pt idx="3">
                  <c:v>5.7000000000000002E-2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779535167730982"/>
          <c:y val="4.0020695144600729E-2"/>
          <c:w val="0.37220464832269012"/>
          <c:h val="0.84116954099230579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0596869865526175E-2"/>
                  <c:y val="-0.40016624069482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576411585908851E-2"/>
                  <c:y val="-0.40016624069482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959083440765349E-2"/>
                  <c:y val="-0.40016624069482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2015 г.</c:v>
                </c:pt>
                <c:pt idx="1">
                  <c:v>Факт 2016 г.</c:v>
                </c:pt>
                <c:pt idx="2">
                  <c:v>Факт 2017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111206</c:v>
                </c:pt>
                <c:pt idx="1">
                  <c:v>108921.8</c:v>
                </c:pt>
                <c:pt idx="2">
                  <c:v>148711.9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8844288"/>
        <c:axId val="228845824"/>
        <c:axId val="0"/>
      </c:bar3DChart>
      <c:catAx>
        <c:axId val="22884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Cambria" panose="02040503050406030204" pitchFamily="18" charset="0"/>
              </a:defRPr>
            </a:pPr>
            <a:endParaRPr lang="ru-RU"/>
          </a:p>
        </c:txPr>
        <c:crossAx val="228845824"/>
        <c:crosses val="autoZero"/>
        <c:auto val="1"/>
        <c:lblAlgn val="ctr"/>
        <c:lblOffset val="100"/>
        <c:noMultiLvlLbl val="0"/>
      </c:catAx>
      <c:valAx>
        <c:axId val="2288458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884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088609138997086"/>
          <c:y val="0"/>
          <c:w val="0.83133562349481505"/>
          <c:h val="0.755643250369684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rgbClr val="0070C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Лист1!$B$1:$B$2</c:f>
              <c:numCache>
                <c:formatCode>#,##0.00</c:formatCode>
                <c:ptCount val="2"/>
                <c:pt idx="0">
                  <c:v>74366.2</c:v>
                </c:pt>
                <c:pt idx="1">
                  <c:v>109169.1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4787584"/>
        <c:axId val="254789120"/>
        <c:axId val="0"/>
      </c:bar3DChart>
      <c:catAx>
        <c:axId val="25478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ru-RU"/>
          </a:p>
        </c:txPr>
        <c:crossAx val="254789120"/>
        <c:crosses val="autoZero"/>
        <c:auto val="1"/>
        <c:lblAlgn val="ctr"/>
        <c:lblOffset val="100"/>
        <c:noMultiLvlLbl val="0"/>
      </c:catAx>
      <c:valAx>
        <c:axId val="25478912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5478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232E-2"/>
          <c:w val="0.89908382421936084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2016 г.</c:v>
                </c:pt>
                <c:pt idx="1">
                  <c:v>2017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36950.1</c:v>
                </c:pt>
                <c:pt idx="1">
                  <c:v>39542.800000000003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4845696"/>
        <c:axId val="254847232"/>
        <c:axId val="0"/>
      </c:bar3DChart>
      <c:catAx>
        <c:axId val="25484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mbria" panose="02040503050406030204" pitchFamily="18" charset="0"/>
              </a:defRPr>
            </a:pPr>
            <a:endParaRPr lang="ru-RU"/>
          </a:p>
        </c:txPr>
        <c:crossAx val="254847232"/>
        <c:crosses val="autoZero"/>
        <c:auto val="1"/>
        <c:lblAlgn val="ctr"/>
        <c:lblOffset val="100"/>
        <c:noMultiLvlLbl val="0"/>
      </c:catAx>
      <c:valAx>
        <c:axId val="2548472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5484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212584222261582"/>
          <c:y val="7.6899896845207483E-2"/>
          <c:w val="0.52499489562051005"/>
          <c:h val="0.919741495226859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explosion val="26"/>
            <c:spPr>
              <a:solidFill>
                <a:srgbClr val="7030A0"/>
              </a:solidFill>
            </c:spPr>
          </c:dPt>
          <c:dPt>
            <c:idx val="1"/>
            <c:bubble3D val="0"/>
            <c:explosion val="27"/>
            <c:spPr>
              <a:solidFill>
                <a:srgbClr val="FF0000"/>
              </a:solidFill>
            </c:spPr>
          </c:dPt>
          <c:dPt>
            <c:idx val="2"/>
            <c:bubble3D val="0"/>
            <c:explosion val="27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116202720262426"/>
                  <c:y val="-9.89676265684829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805990310467966"/>
                  <c:y val="-0.11307321299157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065855623142515"/>
                  <c:y val="5.38149055390002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982485555620161E-2"/>
                  <c:y val="-0.246510198469825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Ремонт системы отопления, ремонт фасада здания детской школы  искусств, 1040,0 тыс. руб.</c:v>
                </c:pt>
                <c:pt idx="1">
                  <c:v>Установка противопожарных дверей, ремнот классов в детской музыкальной школе,  321,0 тыс. руб.</c:v>
                </c:pt>
                <c:pt idx="2">
                  <c:v>Выполнение муниципальных заданий по организации предоставления доп.образования детей в сфере культуры, 38 181,8 тыс. руб.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1040</c:v>
                </c:pt>
                <c:pt idx="1">
                  <c:v>321</c:v>
                </c:pt>
                <c:pt idx="2" formatCode="#,##0.00">
                  <c:v>38181.800000000003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3226883870788546E-2"/>
          <c:y val="9.8615264878451167E-2"/>
          <c:w val="0.46856547330105291"/>
          <c:h val="0.79369011631344966"/>
        </c:manualLayout>
      </c:layout>
      <c:overlay val="1"/>
      <c:spPr>
        <a:ln w="2540"/>
      </c:spPr>
      <c:txPr>
        <a:bodyPr/>
        <a:lstStyle/>
        <a:p>
          <a:pPr>
            <a:defRPr sz="1100" b="1">
              <a:solidFill>
                <a:srgbClr val="002060"/>
              </a:solidFill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1630065212879912E-2"/>
                  <c:y val="-0.44046237940520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57918721819169E-2"/>
                  <c:y val="-0.39819568234644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621779969940446E-2"/>
                  <c:y val="-0.39288640658182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2015 г.</c:v>
                </c:pt>
                <c:pt idx="1">
                  <c:v>Факт 2016 г.</c:v>
                </c:pt>
                <c:pt idx="2">
                  <c:v>Факт 2017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33560.400000000001</c:v>
                </c:pt>
                <c:pt idx="1">
                  <c:v>34560</c:v>
                </c:pt>
                <c:pt idx="2">
                  <c:v>36166.9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5719296"/>
        <c:axId val="255720832"/>
        <c:axId val="0"/>
      </c:bar3DChart>
      <c:catAx>
        <c:axId val="25571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mbria" panose="02040503050406030204" pitchFamily="18" charset="0"/>
              </a:defRPr>
            </a:pPr>
            <a:endParaRPr lang="ru-RU"/>
          </a:p>
        </c:txPr>
        <c:crossAx val="255720832"/>
        <c:crosses val="autoZero"/>
        <c:auto val="1"/>
        <c:lblAlgn val="ctr"/>
        <c:lblOffset val="100"/>
        <c:noMultiLvlLbl val="0"/>
      </c:catAx>
      <c:valAx>
        <c:axId val="2557208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5571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8871462492868"/>
          <c:y val="0.15319111648001552"/>
          <c:w val="0.70750872313622404"/>
          <c:h val="0.76613455312477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25400" prst="coolSlant"/>
            </a:sp3d>
          </c:spPr>
          <c:invertIfNegative val="0"/>
          <c:dLbls>
            <c:dLbl>
              <c:idx val="0"/>
              <c:layout>
                <c:manualLayout>
                  <c:x val="-0.3138775540947427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3480272436772557"/>
                  <c:y val="-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7501652358777467"/>
                  <c:y val="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0.63</c:v>
                </c:pt>
                <c:pt idx="1">
                  <c:v>0.74</c:v>
                </c:pt>
                <c:pt idx="2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8036096"/>
        <c:axId val="198037888"/>
      </c:barChart>
      <c:catAx>
        <c:axId val="198036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98037888"/>
        <c:crosses val="autoZero"/>
        <c:auto val="1"/>
        <c:lblAlgn val="ctr"/>
        <c:lblOffset val="100"/>
        <c:noMultiLvlLbl val="0"/>
      </c:catAx>
      <c:valAx>
        <c:axId val="198037888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9803609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0000094151497296E-2"/>
          <c:y val="1.5117367911501896E-2"/>
          <c:w val="0.89999981169700538"/>
          <c:h val="0.1109618493093881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8274853801172E-3"/>
          <c:y val="1.4970060890416482E-2"/>
          <c:w val="0.63735490175633436"/>
          <c:h val="0.972689211780701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27"/>
          <c:dPt>
            <c:idx val="0"/>
            <c:bubble3D val="0"/>
            <c:explosion val="12"/>
            <c:spPr>
              <a:solidFill>
                <a:srgbClr val="7030A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explosion val="66"/>
            <c:spPr>
              <a:solidFill>
                <a:srgbClr val="92D05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explosion val="9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7.0851364522417151E-2"/>
                  <c:y val="-7.078970622322526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840716374269004"/>
                  <c:y val="-0.3190591018638264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948830409356779E-2"/>
                  <c:y val="7.952901784132727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 -                                                                  6 828,6 тыс. руб.</c:v>
                </c:pt>
                <c:pt idx="1">
                  <c:v>Социальное обеспечение населения - 133 405,4 тыс. руб.</c:v>
                </c:pt>
                <c:pt idx="2">
                  <c:v>Другие вопросы в области социальной политики - 7 629,4 тыс.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4.5999999999999999E-2</c:v>
                </c:pt>
                <c:pt idx="1">
                  <c:v>0.90200000000000002</c:v>
                </c:pt>
                <c:pt idx="2">
                  <c:v>5.1999999999999998E-2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149820680758403"/>
          <c:y val="2.2352344448500434E-2"/>
          <c:w val="0.37347202789572082"/>
          <c:h val="0.86049400595701009"/>
        </c:manualLayout>
      </c:layout>
      <c:overlay val="0"/>
      <c:txPr>
        <a:bodyPr/>
        <a:lstStyle/>
        <a:p>
          <a:pPr>
            <a:defRPr sz="1400" b="1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9966334977455334E-2"/>
                  <c:y val="-0.30351924721542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02473729334117E-2"/>
                  <c:y val="-0.41836436778342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949502466183001E-2"/>
                  <c:y val="-0.42246597923228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2015 г.</c:v>
                </c:pt>
                <c:pt idx="1">
                  <c:v>Факт 2016 г.</c:v>
                </c:pt>
                <c:pt idx="2">
                  <c:v>Факт 2017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12656.9</c:v>
                </c:pt>
                <c:pt idx="1">
                  <c:v>21768.6</c:v>
                </c:pt>
                <c:pt idx="2">
                  <c:v>19572.099999999999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5045632"/>
        <c:axId val="255049728"/>
        <c:axId val="0"/>
      </c:bar3DChart>
      <c:catAx>
        <c:axId val="25504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mbria" panose="02040503050406030204" pitchFamily="18" charset="0"/>
              </a:defRPr>
            </a:pPr>
            <a:endParaRPr lang="ru-RU"/>
          </a:p>
        </c:txPr>
        <c:crossAx val="255049728"/>
        <c:crosses val="autoZero"/>
        <c:auto val="1"/>
        <c:lblAlgn val="ctr"/>
        <c:lblOffset val="100"/>
        <c:noMultiLvlLbl val="0"/>
      </c:catAx>
      <c:valAx>
        <c:axId val="2550497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5504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0596897763323716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668894253051568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614549000728313E-2"/>
                  <c:y val="-0.41791047556595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2015 г.</c:v>
                </c:pt>
                <c:pt idx="1">
                  <c:v>Факт 2016 г.</c:v>
                </c:pt>
                <c:pt idx="2">
                  <c:v>Факт 2017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3421</c:v>
                </c:pt>
                <c:pt idx="1">
                  <c:v>3532.9</c:v>
                </c:pt>
                <c:pt idx="2">
                  <c:v>4930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6147840"/>
        <c:axId val="256149376"/>
        <c:axId val="0"/>
      </c:bar3DChart>
      <c:catAx>
        <c:axId val="25614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Cambria" panose="02040503050406030204" pitchFamily="18" charset="0"/>
              </a:defRPr>
            </a:pPr>
            <a:endParaRPr lang="ru-RU"/>
          </a:p>
        </c:txPr>
        <c:crossAx val="256149376"/>
        <c:crosses val="autoZero"/>
        <c:auto val="1"/>
        <c:lblAlgn val="ctr"/>
        <c:lblOffset val="100"/>
        <c:noMultiLvlLbl val="0"/>
      </c:catAx>
      <c:valAx>
        <c:axId val="2561493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5614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sz="1600" b="1">
                <a:solidFill>
                  <a:srgbClr val="002060"/>
                </a:solidFill>
                <a:latin typeface="Cambria" pitchFamily="18" charset="0"/>
              </a:defRPr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Объем муниципального долга в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2013-2018 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гг.</a:t>
            </a:r>
          </a:p>
        </c:rich>
      </c:tx>
      <c:layout>
        <c:manualLayout>
          <c:xMode val="edge"/>
          <c:yMode val="edge"/>
          <c:x val="0.2434633648774443"/>
          <c:y val="3.5094704264882169E-3"/>
        </c:manualLayout>
      </c:layout>
      <c:overlay val="0"/>
    </c:title>
    <c:autoTitleDeleted val="0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93669056612758"/>
          <c:y val="5.9412165919385744E-2"/>
          <c:w val="0.86049169139936832"/>
          <c:h val="0.71279253696324907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2.05143861170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919790658180838E-2"/>
                  <c:y val="9.2314737526909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942871426984245E-2"/>
                  <c:y val="0.17950087852454719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12657,2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517597251099083E-2"/>
                  <c:y val="0.13334350976109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391226371672988E-2"/>
                  <c:y val="8.7186140997637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839581316361676E-2"/>
                  <c:y val="4.102877223418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01.01.2013</c:v>
                </c:pt>
                <c:pt idx="1">
                  <c:v>на 01.01.2014</c:v>
                </c:pt>
                <c:pt idx="2">
                  <c:v>на 01.01.2015</c:v>
                </c:pt>
                <c:pt idx="3">
                  <c:v>на 01.01.2016</c:v>
                </c:pt>
                <c:pt idx="4">
                  <c:v>на 01.01.2017</c:v>
                </c:pt>
                <c:pt idx="5">
                  <c:v>на 01.01.2018</c:v>
                </c:pt>
                <c:pt idx="6">
                  <c:v>на 31.12.2018 (прогноз)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0</c:v>
                </c:pt>
                <c:pt idx="1">
                  <c:v>5900</c:v>
                </c:pt>
                <c:pt idx="2">
                  <c:v>12657</c:v>
                </c:pt>
                <c:pt idx="3">
                  <c:v>9028.58</c:v>
                </c:pt>
                <c:pt idx="4">
                  <c:v>5400</c:v>
                </c:pt>
                <c:pt idx="5">
                  <c:v>1771.4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63971968"/>
        <c:axId val="263204864"/>
        <c:axId val="224529024"/>
      </c:line3DChart>
      <c:catAx>
        <c:axId val="26397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3204864"/>
        <c:crosses val="autoZero"/>
        <c:auto val="1"/>
        <c:lblAlgn val="ctr"/>
        <c:lblOffset val="100"/>
        <c:noMultiLvlLbl val="0"/>
      </c:catAx>
      <c:valAx>
        <c:axId val="263204864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63971968"/>
        <c:crosses val="autoZero"/>
        <c:crossBetween val="between"/>
      </c:valAx>
      <c:serAx>
        <c:axId val="224529024"/>
        <c:scaling>
          <c:orientation val="minMax"/>
        </c:scaling>
        <c:delete val="1"/>
        <c:axPos val="b"/>
        <c:majorTickMark val="out"/>
        <c:minorTickMark val="none"/>
        <c:tickLblPos val="nextTo"/>
        <c:crossAx val="26320486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81197683016064"/>
          <c:y val="5.0457935229418951E-2"/>
          <c:w val="0.82717174145401473"/>
          <c:h val="0.81662576707163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107191793504423E-2"/>
                  <c:y val="0.27573845961559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894882050142579E-2"/>
                  <c:y val="0.24522709282301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205393845128318E-2"/>
                  <c:y val="0.21562491320408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9213</c:v>
                </c:pt>
                <c:pt idx="1">
                  <c:v>11147</c:v>
                </c:pt>
                <c:pt idx="2">
                  <c:v>16165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98052096"/>
        <c:axId val="198094848"/>
        <c:axId val="0"/>
      </c:bar3DChart>
      <c:catAx>
        <c:axId val="19805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/>
                </a:solidFill>
              </a:defRPr>
            </a:pPr>
            <a:endParaRPr lang="ru-RU"/>
          </a:p>
        </c:txPr>
        <c:crossAx val="198094848"/>
        <c:crosses val="autoZero"/>
        <c:auto val="1"/>
        <c:lblAlgn val="ctr"/>
        <c:lblOffset val="100"/>
        <c:noMultiLvlLbl val="0"/>
      </c:catAx>
      <c:valAx>
        <c:axId val="198094848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98052096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0070C0"/>
    </a:solidFill>
    <a:ln w="38100">
      <a:solidFill>
        <a:srgbClr val="0070C0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35391164199648"/>
          <c:y val="1.1767567136415042E-2"/>
          <c:w val="0.8241138906669554"/>
          <c:h val="0.829501583157426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4.4039951711006699E-2"/>
                  <c:y val="0.31812254778708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850023937404602E-2"/>
                  <c:y val="0.26878628982744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315817812596313E-2"/>
                  <c:y val="0.15193560364637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30488</c:v>
                </c:pt>
                <c:pt idx="1">
                  <c:v>36939</c:v>
                </c:pt>
                <c:pt idx="2">
                  <c:v>41254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205885824"/>
        <c:axId val="205887360"/>
        <c:axId val="0"/>
      </c:bar3DChart>
      <c:catAx>
        <c:axId val="20588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rgbClr val="7030A0"/>
                </a:solidFill>
              </a:defRPr>
            </a:pPr>
            <a:endParaRPr lang="ru-RU"/>
          </a:p>
        </c:txPr>
        <c:crossAx val="205887360"/>
        <c:crosses val="autoZero"/>
        <c:auto val="1"/>
        <c:lblAlgn val="ctr"/>
        <c:lblOffset val="100"/>
        <c:noMultiLvlLbl val="0"/>
      </c:catAx>
      <c:valAx>
        <c:axId val="2058873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0588582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20940051724284953"/>
          <c:y val="2.3391406802752909E-2"/>
          <c:w val="0.56852136161116196"/>
          <c:h val="0.13663083019265665"/>
        </c:manualLayout>
      </c:layout>
      <c:overlay val="0"/>
      <c:txPr>
        <a:bodyPr/>
        <a:lstStyle/>
        <a:p>
          <a:pPr>
            <a:defRPr sz="16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9C5BCD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272176662914723E-2"/>
                  <c:y val="0.1679013888822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87937686773033E-2"/>
                  <c:y val="0.17656225331688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550539582230977E-2"/>
                  <c:y val="0.14809282886696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7679</c:v>
                </c:pt>
                <c:pt idx="1">
                  <c:v>7160</c:v>
                </c:pt>
                <c:pt idx="2">
                  <c:v>6995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gapDepth val="96"/>
        <c:shape val="cylinder"/>
        <c:axId val="205924608"/>
        <c:axId val="205934592"/>
        <c:axId val="0"/>
      </c:bar3DChart>
      <c:catAx>
        <c:axId val="20592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205934592"/>
        <c:crosses val="autoZero"/>
        <c:auto val="1"/>
        <c:lblAlgn val="ctr"/>
        <c:lblOffset val="100"/>
        <c:noMultiLvlLbl val="0"/>
      </c:catAx>
      <c:valAx>
        <c:axId val="2059345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592460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3756552944211472"/>
          <c:y val="5.1054268823931846E-2"/>
          <c:w val="0.41011215326357336"/>
          <c:h val="0.12882011647828603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6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471E-3"/>
          <c:w val="0.91859052247873663"/>
          <c:h val="0.8030303030303029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746688"/>
        <c:axId val="197748224"/>
        <c:axId val="0"/>
      </c:bar3DChart>
      <c:catAx>
        <c:axId val="19774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97748224"/>
        <c:crosses val="autoZero"/>
        <c:auto val="1"/>
        <c:lblAlgn val="ctr"/>
        <c:lblOffset val="100"/>
        <c:noMultiLvlLbl val="0"/>
      </c:catAx>
      <c:valAx>
        <c:axId val="19774822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97746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84188781957807E-2"/>
          <c:y val="1.6801065320242344E-2"/>
          <c:w val="0.91040451540779632"/>
          <c:h val="0.625330565009037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- 103774,6 тыс.руб.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33958.199999999997</c:v>
                </c:pt>
                <c:pt idx="1">
                  <c:v>9206.1</c:v>
                </c:pt>
                <c:pt idx="2">
                  <c:v>3436.5</c:v>
                </c:pt>
                <c:pt idx="3">
                  <c:v>41566.9</c:v>
                </c:pt>
                <c:pt idx="4">
                  <c:v>8461.7000000000007</c:v>
                </c:pt>
                <c:pt idx="5">
                  <c:v>5647.5</c:v>
                </c:pt>
                <c:pt idx="6">
                  <c:v>1497.7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 - 127206,6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32098765432098E-2"/>
                  <c:y val="-3.36726128781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32098765432098E-2"/>
                  <c:y val="-3.647842459162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888888888888888E-2"/>
                  <c:y val="-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802469135802469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1728395061728392E-3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 formatCode="General">
                  <c:v>34165.5</c:v>
                </c:pt>
                <c:pt idx="1">
                  <c:v>9358</c:v>
                </c:pt>
                <c:pt idx="2" formatCode="General">
                  <c:v>2453.9</c:v>
                </c:pt>
                <c:pt idx="3" formatCode="General">
                  <c:v>14537.3</c:v>
                </c:pt>
                <c:pt idx="4" formatCode="General">
                  <c:v>5849.9</c:v>
                </c:pt>
                <c:pt idx="5" formatCode="General">
                  <c:v>59841.9</c:v>
                </c:pt>
                <c:pt idx="6" formatCode="General">
                  <c:v>1000.1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4434816"/>
        <c:axId val="204440704"/>
        <c:axId val="0"/>
      </c:bar3DChart>
      <c:catAx>
        <c:axId val="20443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ru-RU"/>
          </a:p>
        </c:txPr>
        <c:crossAx val="204440704"/>
        <c:crosses val="autoZero"/>
        <c:auto val="0"/>
        <c:lblAlgn val="ctr"/>
        <c:lblOffset val="100"/>
        <c:noMultiLvlLbl val="0"/>
      </c:catAx>
      <c:valAx>
        <c:axId val="2044407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4434816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58422450665888981"/>
          <c:y val="0.84090369276107646"/>
          <c:w val="0.40342981432876451"/>
          <c:h val="0.143165995833372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/>
      </c:spPr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6971621797201443E-2"/>
          <c:y val="1.6998842233903837E-2"/>
          <c:w val="0.92596501623276417"/>
          <c:h val="0.89903333109186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1 058 053,8 тыс. руб.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7.5371804262803193E-3"/>
                  <c:y val="-2.429152608774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975778585806854E-3"/>
                  <c:y val="-2.47172828750021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440876,1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764657034340818E-3"/>
                  <c:y val="-3.63205257895321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612534,7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5371492436263014E-3"/>
                  <c:y val="-1.25727989287739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3099,8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732750974938755E-3"/>
                  <c:y val="-2.3206485829059928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162,0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402533428489111E-3"/>
                  <c:y val="6.48228413217244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-3115,8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Доходы от возврата остатков субсидий</c:v>
                </c:pt>
                <c:pt idx="5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4497</c:v>
                </c:pt>
                <c:pt idx="1">
                  <c:v>440876.1</c:v>
                </c:pt>
                <c:pt idx="2">
                  <c:v>612534.69999999995</c:v>
                </c:pt>
                <c:pt idx="3">
                  <c:v>3099.8</c:v>
                </c:pt>
                <c:pt idx="4">
                  <c:v>162</c:v>
                </c:pt>
                <c:pt idx="5">
                  <c:v>-3115.8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1 021 929,6 тыс. руб.</c:v>
                </c:pt>
              </c:strCache>
            </c:strRef>
          </c:tx>
          <c:spPr>
            <a:solidFill>
              <a:srgbClr val="FFFFB7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2072222672057153E-2"/>
                  <c:y val="-2.429152608774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68881988630265E-2"/>
                  <c:y val="-1.1645087680316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405704,3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319056827960735E-2"/>
                  <c:y val="1.87488305392968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610115,8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705260620759651E-2"/>
                  <c:y val="-2.61135093176781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3447,1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462585136491426E-2"/>
                  <c:y val="-2.78477829948719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1 578,0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074298487252603E-2"/>
                  <c:y val="6.48203839420141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-3412,6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6664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Доходы от возврата остатков субсидий</c:v>
                </c:pt>
                <c:pt idx="5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4497</c:v>
                </c:pt>
                <c:pt idx="1">
                  <c:v>405704.3</c:v>
                </c:pt>
                <c:pt idx="2">
                  <c:v>610115.80000000005</c:v>
                </c:pt>
                <c:pt idx="3">
                  <c:v>3447.1</c:v>
                </c:pt>
                <c:pt idx="4">
                  <c:v>1578</c:v>
                </c:pt>
                <c:pt idx="5">
                  <c:v>-3412.6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"/>
        <c:shape val="cylinder"/>
        <c:axId val="205553024"/>
        <c:axId val="205689984"/>
        <c:axId val="0"/>
      </c:bar3DChart>
      <c:catAx>
        <c:axId val="20555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mbria" panose="02040503050406030204" pitchFamily="18" charset="0"/>
              </a:defRPr>
            </a:pPr>
            <a:endParaRPr lang="ru-RU"/>
          </a:p>
        </c:txPr>
        <c:crossAx val="205689984"/>
        <c:crosses val="autoZero"/>
        <c:auto val="1"/>
        <c:lblAlgn val="ctr"/>
        <c:lblOffset val="100"/>
        <c:noMultiLvlLbl val="0"/>
      </c:catAx>
      <c:valAx>
        <c:axId val="205689984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5553024"/>
        <c:crosses val="autoZero"/>
        <c:crossBetween val="between"/>
      </c:valAx>
      <c:spPr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2615017822878438"/>
          <c:y val="0.10471314590776463"/>
          <c:w val="0.33042821042483039"/>
          <c:h val="0.14543340213660472"/>
        </c:manualLayout>
      </c:layout>
      <c:overlay val="0"/>
      <c:txPr>
        <a:bodyPr/>
        <a:lstStyle/>
        <a:p>
          <a:pPr>
            <a:defRPr sz="2000" b="1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  <a:sp3d>
      <a:bevelT w="203200" h="508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ОАО «Сухоложскцемент»                                 </a:t>
          </a:r>
        </a:p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83 333 тыс. руб.(14,1 %)  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«Староцементный завод»                                      25 035 тыс. руб. (4,2 %)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ОАО «Сухоложский огнеупорный завод»                     25 915 тыс. руб.  (4,4 %) 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«ФОРЭС»                                                                     27 145 тыс. руб. (4,6 %)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С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ухоложское Литье»            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19 653 тыс. руб. (3,3 %)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B81E71E9-F41E-4240-BFBF-6B4258988C21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АОР «Народное предприятие Знамя»                              6 894 тыс. руб. (1,2 %)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ADDFC50D-4B7E-4A84-8884-83E26A628537}" type="parTrans" cxnId="{E105E5E2-A314-4167-871D-A58D4DD4C1BC}">
      <dgm:prSet/>
      <dgm:spPr/>
      <dgm:t>
        <a:bodyPr/>
        <a:lstStyle/>
        <a:p>
          <a:endParaRPr lang="ru-RU"/>
        </a:p>
      </dgm:t>
    </dgm:pt>
    <dgm:pt modelId="{D7585EF5-A911-4467-B567-3390B043C4AA}" type="sibTrans" cxnId="{E105E5E2-A314-4167-871D-A58D4DD4C1BC}">
      <dgm:prSet/>
      <dgm:spPr/>
      <dgm:t>
        <a:bodyPr/>
        <a:lstStyle/>
        <a:p>
          <a:endParaRPr lang="ru-RU"/>
        </a:p>
      </dgm:t>
    </dgm:pt>
    <dgm:pt modelId="{5EBD341C-5C41-482B-A439-52A2BFD8AAC3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«Сухоложский крановый завод»                          5 159 тыс. руб. (0,9 %) </a:t>
          </a:r>
        </a:p>
      </dgm:t>
    </dgm:pt>
    <dgm:pt modelId="{3DC65389-8309-441A-9546-6EFB5F724B82}" type="parTrans" cxnId="{A1769A04-FBF3-445D-A900-4C4221448705}">
      <dgm:prSet/>
      <dgm:spPr/>
      <dgm:t>
        <a:bodyPr/>
        <a:lstStyle/>
        <a:p>
          <a:endParaRPr lang="ru-RU"/>
        </a:p>
      </dgm:t>
    </dgm:pt>
    <dgm:pt modelId="{3863FD0D-A71F-4077-9D51-2E6D10FECAAB}" type="sibTrans" cxnId="{A1769A04-FBF3-445D-A900-4C4221448705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7" custScaleX="121757" custLinFactNeighborX="-826" custLinFactNeighborY="-9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7" custScaleX="122093" custLinFactNeighborX="-658" custLinFactNeighborY="-6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7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7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7" custScaleX="120755" custLinFactNeighborX="-1230" custLinFactNeighborY="57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  <dgm:pt modelId="{99D86C54-E8A5-4A41-9691-3EE37FCFEFAC}" type="pres">
      <dgm:prSet presAssocID="{B81E71E9-F41E-4240-BFBF-6B4258988C21}" presName="aNode" presStyleLbl="fgAcc1" presStyleIdx="5" presStyleCnt="7" custScaleX="118489" custScaleY="94476" custLinFactY="1198" custLinFactNeighborX="-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12A43-8055-4E54-83DD-74491EECAAF5}" type="pres">
      <dgm:prSet presAssocID="{B81E71E9-F41E-4240-BFBF-6B4258988C21}" presName="aSpace" presStyleCnt="0"/>
      <dgm:spPr/>
      <dgm:t>
        <a:bodyPr/>
        <a:lstStyle/>
        <a:p>
          <a:endParaRPr lang="ru-RU"/>
        </a:p>
      </dgm:t>
    </dgm:pt>
    <dgm:pt modelId="{DC6F07A4-DA7E-4D16-8D6B-A10D5F649308}" type="pres">
      <dgm:prSet presAssocID="{5EBD341C-5C41-482B-A439-52A2BFD8AAC3}" presName="aNode" presStyleLbl="fgAcc1" presStyleIdx="6" presStyleCnt="7" custScaleX="120337" custLinFactY="6212" custLinFactNeighborX="8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76289-4FB0-468A-BB16-594EE04A1816}" type="pres">
      <dgm:prSet presAssocID="{5EBD341C-5C41-482B-A439-52A2BFD8AAC3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3C49625C-EC98-4508-BF8C-2F15C0A21354}" type="presOf" srcId="{E664F0DC-94BA-4995-BD1A-7BE4D67DA8EB}" destId="{1713BBD1-4BE5-4D83-9072-34D7AB8A4EEC}" srcOrd="0" destOrd="0" presId="urn:microsoft.com/office/officeart/2005/8/layout/pyramid2"/>
    <dgm:cxn modelId="{E105E5E2-A314-4167-871D-A58D4DD4C1BC}" srcId="{598FA69B-F152-4353-8A12-A0EB8A38A551}" destId="{B81E71E9-F41E-4240-BFBF-6B4258988C21}" srcOrd="5" destOrd="0" parTransId="{ADDFC50D-4B7E-4A84-8884-83E26A628537}" sibTransId="{D7585EF5-A911-4467-B567-3390B043C4AA}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7AF1824A-E141-4A8A-AA75-48B6C9711C66}" type="presOf" srcId="{CAA2D44A-E69F-42C0-ACB8-E153177EFD21}" destId="{1407F73B-CEC3-425F-AF03-F0C07C4E2059}" srcOrd="0" destOrd="0" presId="urn:microsoft.com/office/officeart/2005/8/layout/pyramid2"/>
    <dgm:cxn modelId="{BCC76E61-E3C0-4095-A2D2-5F7C754AFB00}" type="presOf" srcId="{B81E71E9-F41E-4240-BFBF-6B4258988C21}" destId="{99D86C54-E8A5-4A41-9691-3EE37FCFEFAC}" srcOrd="0" destOrd="0" presId="urn:microsoft.com/office/officeart/2005/8/layout/pyramid2"/>
    <dgm:cxn modelId="{F195E590-A883-4540-8018-4949478C37BF}" type="presOf" srcId="{496089B1-692C-48F8-89D5-B9F16530D402}" destId="{ADA2E1D8-3ABE-4687-BCC5-4E41B5382FC5}" srcOrd="0" destOrd="0" presId="urn:microsoft.com/office/officeart/2005/8/layout/pyramid2"/>
    <dgm:cxn modelId="{460811F9-6CB6-48BF-8C89-A2635A9F1F26}" type="presOf" srcId="{65806BF6-B3BE-4ED2-A14E-599B1EC29988}" destId="{4AE3E91E-717D-4ACC-877C-C664195EF708}" srcOrd="0" destOrd="0" presId="urn:microsoft.com/office/officeart/2005/8/layout/pyramid2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A839623C-BF1B-4B48-B0B4-195696006E09}" type="presOf" srcId="{0237BCD8-2D58-42E4-B0DC-02F720ADCACA}" destId="{BDE2199E-1473-426F-A6A7-CEC986EDBA3A}" srcOrd="0" destOrd="0" presId="urn:microsoft.com/office/officeart/2005/8/layout/pyramid2"/>
    <dgm:cxn modelId="{7687EBE0-C235-4D3E-B595-67C97B592D94}" type="presOf" srcId="{5EBD341C-5C41-482B-A439-52A2BFD8AAC3}" destId="{DC6F07A4-DA7E-4D16-8D6B-A10D5F649308}" srcOrd="0" destOrd="0" presId="urn:microsoft.com/office/officeart/2005/8/layout/pyramid2"/>
    <dgm:cxn modelId="{4E7195A6-6A63-4972-89F1-48A59601B930}" type="presOf" srcId="{598FA69B-F152-4353-8A12-A0EB8A38A551}" destId="{5B433258-E48C-412C-8CAF-5FB6B1D7011C}" srcOrd="0" destOrd="0" presId="urn:microsoft.com/office/officeart/2005/8/layout/pyramid2"/>
    <dgm:cxn modelId="{A1769A04-FBF3-445D-A900-4C4221448705}" srcId="{598FA69B-F152-4353-8A12-A0EB8A38A551}" destId="{5EBD341C-5C41-482B-A439-52A2BFD8AAC3}" srcOrd="6" destOrd="0" parTransId="{3DC65389-8309-441A-9546-6EFB5F724B82}" sibTransId="{3863FD0D-A71F-4077-9D51-2E6D10FECAAB}"/>
    <dgm:cxn modelId="{2C4C4B26-F176-486D-BC1E-9232D173C082}" type="presParOf" srcId="{5B433258-E48C-412C-8CAF-5FB6B1D7011C}" destId="{C8E35D9D-D3CF-4FA5-BA60-93F575565D6B}" srcOrd="0" destOrd="0" presId="urn:microsoft.com/office/officeart/2005/8/layout/pyramid2"/>
    <dgm:cxn modelId="{2C3A3E40-55E7-4080-B816-D87ED2C884F0}" type="presParOf" srcId="{5B433258-E48C-412C-8CAF-5FB6B1D7011C}" destId="{01715E57-1B5F-4A63-8D1F-64A32F5EC750}" srcOrd="1" destOrd="0" presId="urn:microsoft.com/office/officeart/2005/8/layout/pyramid2"/>
    <dgm:cxn modelId="{3F7F11F9-243A-4B99-897C-0E82E3E79B4A}" type="presParOf" srcId="{01715E57-1B5F-4A63-8D1F-64A32F5EC750}" destId="{1407F73B-CEC3-425F-AF03-F0C07C4E2059}" srcOrd="0" destOrd="0" presId="urn:microsoft.com/office/officeart/2005/8/layout/pyramid2"/>
    <dgm:cxn modelId="{00339CA2-0D0F-4FB5-A159-3BEADF0AD048}" type="presParOf" srcId="{01715E57-1B5F-4A63-8D1F-64A32F5EC750}" destId="{AB806DA4-3B49-44CB-8438-0F264B2CFE82}" srcOrd="1" destOrd="0" presId="urn:microsoft.com/office/officeart/2005/8/layout/pyramid2"/>
    <dgm:cxn modelId="{183FE7AE-A07C-4A38-A159-5BA2CBAE896C}" type="presParOf" srcId="{01715E57-1B5F-4A63-8D1F-64A32F5EC750}" destId="{4AE3E91E-717D-4ACC-877C-C664195EF708}" srcOrd="2" destOrd="0" presId="urn:microsoft.com/office/officeart/2005/8/layout/pyramid2"/>
    <dgm:cxn modelId="{649FACE7-064F-4C0C-9B47-D83D755A9B55}" type="presParOf" srcId="{01715E57-1B5F-4A63-8D1F-64A32F5EC750}" destId="{3B93E403-998F-454D-945E-3AFA87391760}" srcOrd="3" destOrd="0" presId="urn:microsoft.com/office/officeart/2005/8/layout/pyramid2"/>
    <dgm:cxn modelId="{4D512E3C-876D-4B06-BBF3-05CAC3FF83B1}" type="presParOf" srcId="{01715E57-1B5F-4A63-8D1F-64A32F5EC750}" destId="{BDE2199E-1473-426F-A6A7-CEC986EDBA3A}" srcOrd="4" destOrd="0" presId="urn:microsoft.com/office/officeart/2005/8/layout/pyramid2"/>
    <dgm:cxn modelId="{A20E3F09-4512-4D5B-B834-ED58AA973E6E}" type="presParOf" srcId="{01715E57-1B5F-4A63-8D1F-64A32F5EC750}" destId="{2F034AEA-00B6-4D22-95F1-9198FEEA833C}" srcOrd="5" destOrd="0" presId="urn:microsoft.com/office/officeart/2005/8/layout/pyramid2"/>
    <dgm:cxn modelId="{A73B03FA-545D-4DFC-9E20-1139E2E5CD9B}" type="presParOf" srcId="{01715E57-1B5F-4A63-8D1F-64A32F5EC750}" destId="{ADA2E1D8-3ABE-4687-BCC5-4E41B5382FC5}" srcOrd="6" destOrd="0" presId="urn:microsoft.com/office/officeart/2005/8/layout/pyramid2"/>
    <dgm:cxn modelId="{9F5A26F2-BD32-4CD3-B322-8DBB20CA0732}" type="presParOf" srcId="{01715E57-1B5F-4A63-8D1F-64A32F5EC750}" destId="{3222115F-ED5D-4533-91D8-B50D72259EA8}" srcOrd="7" destOrd="0" presId="urn:microsoft.com/office/officeart/2005/8/layout/pyramid2"/>
    <dgm:cxn modelId="{53BE1641-7EE3-4D30-B197-CCF95BA49D47}" type="presParOf" srcId="{01715E57-1B5F-4A63-8D1F-64A32F5EC750}" destId="{1713BBD1-4BE5-4D83-9072-34D7AB8A4EEC}" srcOrd="8" destOrd="0" presId="urn:microsoft.com/office/officeart/2005/8/layout/pyramid2"/>
    <dgm:cxn modelId="{8FBE6CBB-3600-4767-A645-EB18C288D971}" type="presParOf" srcId="{01715E57-1B5F-4A63-8D1F-64A32F5EC750}" destId="{7624B72D-5F74-4C74-B9AE-67376C482D80}" srcOrd="9" destOrd="0" presId="urn:microsoft.com/office/officeart/2005/8/layout/pyramid2"/>
    <dgm:cxn modelId="{FAA49329-111A-4EEE-9AF0-6668F0845BAA}" type="presParOf" srcId="{01715E57-1B5F-4A63-8D1F-64A32F5EC750}" destId="{99D86C54-E8A5-4A41-9691-3EE37FCFEFAC}" srcOrd="10" destOrd="0" presId="urn:microsoft.com/office/officeart/2005/8/layout/pyramid2"/>
    <dgm:cxn modelId="{5CA49309-57DF-49F0-A01E-33F93F7544A0}" type="presParOf" srcId="{01715E57-1B5F-4A63-8D1F-64A32F5EC750}" destId="{D3E12A43-8055-4E54-83DD-74491EECAAF5}" srcOrd="11" destOrd="0" presId="urn:microsoft.com/office/officeart/2005/8/layout/pyramid2"/>
    <dgm:cxn modelId="{5AAB33D3-2E34-48BF-94F8-365224DA71D9}" type="presParOf" srcId="{01715E57-1B5F-4A63-8D1F-64A32F5EC750}" destId="{DC6F07A4-DA7E-4D16-8D6B-A10D5F649308}" srcOrd="12" destOrd="0" presId="urn:microsoft.com/office/officeart/2005/8/layout/pyramid2"/>
    <dgm:cxn modelId="{E232B5E4-F3E7-4E43-9923-6C279621F6F8}" type="presParOf" srcId="{01715E57-1B5F-4A63-8D1F-64A32F5EC750}" destId="{54C76289-4FB0-468A-BB16-594EE04A1816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rgbClr val="DDFAFB">
            <a:alpha val="70000"/>
          </a:srgbClr>
        </a:solidFill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муниципальные займы</a:t>
          </a:r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200" b="1" u="sng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бюджетные 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бюджетов других уровней бюджетной системы РФ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изменение остатков</a:t>
          </a:r>
          <a:r>
            <a:rPr lang="ru-RU" sz="12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</a:t>
          </a:r>
          <a:r>
            <a:rPr lang="ru-RU" sz="120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средств 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на счетах по учету средств местного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кредитных организаций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иные источники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внутреннего финансирования дефицитов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D64670F8-1F18-45CD-BBF4-4B51284AD6F1}" type="presOf" srcId="{C95532D5-1E08-43C2-B300-3DCA73A99091}" destId="{6EF4E044-533F-417A-AA2B-450822FF7438}" srcOrd="0" destOrd="0" presId="urn:microsoft.com/office/officeart/2005/8/layout/orgChart1"/>
    <dgm:cxn modelId="{0AEB25A4-AE22-4328-953A-762AC492639B}" type="presOf" srcId="{99DCA5EF-D520-42C3-80B6-5A3CC0D73ED4}" destId="{5CBFC9DD-1BFA-43FA-A7F0-B0184FDBA362}" srcOrd="0" destOrd="0" presId="urn:microsoft.com/office/officeart/2005/8/layout/orgChart1"/>
    <dgm:cxn modelId="{FEF83386-3367-4D42-8618-9C33112333DA}" type="presOf" srcId="{7366C9B0-75E2-40F2-BA5F-9C6DF0E44F55}" destId="{8A27DAD4-4946-46B8-AFCA-40845E25493A}" srcOrd="0" destOrd="0" presId="urn:microsoft.com/office/officeart/2005/8/layout/orgChart1"/>
    <dgm:cxn modelId="{4C1395A4-667B-422B-AD82-727D87AA9BA0}" type="presOf" srcId="{A87A442F-DBFE-4D07-881B-A1F64A2028BA}" destId="{70006F8B-9844-4645-9E8E-EE478A77DAC3}" srcOrd="0" destOrd="0" presId="urn:microsoft.com/office/officeart/2005/8/layout/orgChart1"/>
    <dgm:cxn modelId="{A7BFDCFB-29FB-4726-9D4E-9E775A30E645}" type="presOf" srcId="{C7325B33-6C51-42EB-AB9F-44A5356756E4}" destId="{DCCD4B16-F589-49A8-854E-9A61035B9377}" srcOrd="0" destOrd="0" presId="urn:microsoft.com/office/officeart/2005/8/layout/orgChart1"/>
    <dgm:cxn modelId="{65BC44DA-B172-45FE-81E9-6728D39DD37F}" type="presOf" srcId="{5B22239E-C452-48CE-8064-FD0A60A3AD66}" destId="{426C9882-ED46-4D23-B6CE-BAB1629531F1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CB2B8F21-3436-418B-B2FD-43AB019F9AAD}" type="presOf" srcId="{F95C8189-E00D-49F0-85AD-8049368408CA}" destId="{5AA5CA17-25BD-4826-A218-C5257F97566F}" srcOrd="1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1409017F-F754-4394-BF3F-D07BB4A1A9B9}" type="presOf" srcId="{5B22239E-C452-48CE-8064-FD0A60A3AD66}" destId="{B32C14C6-CBDD-423A-9CF2-54BC9D0FB1D8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5D166EEC-3019-4C48-8320-B49B3E2CEBDF}" type="presOf" srcId="{841EF261-3455-4948-871A-60EFACD3B96E}" destId="{A35EE409-8968-406D-A7FE-984D85C0C37D}" srcOrd="1" destOrd="0" presId="urn:microsoft.com/office/officeart/2005/8/layout/orgChart1"/>
    <dgm:cxn modelId="{CBA26E3A-23A9-4EB0-B3B0-21BA124C2064}" type="presOf" srcId="{C7325B33-6C51-42EB-AB9F-44A5356756E4}" destId="{45B49EC4-04C8-4B28-ABDA-EA675C7245D4}" srcOrd="1" destOrd="0" presId="urn:microsoft.com/office/officeart/2005/8/layout/orgChart1"/>
    <dgm:cxn modelId="{A7AD8F68-64B3-4C95-89CA-094A433B48E5}" type="presOf" srcId="{06BB9EAB-23F8-4598-A938-67FC31DFF593}" destId="{B47B2ADC-BD8F-4191-9BB4-0738C4B9D829}" srcOrd="1" destOrd="0" presId="urn:microsoft.com/office/officeart/2005/8/layout/orgChart1"/>
    <dgm:cxn modelId="{AAF51424-DA0F-4F2E-A5C3-12983F2CC1C1}" type="presOf" srcId="{21BFD246-D605-4B5D-AF25-858D0AB7E80F}" destId="{F1DCD35F-17FC-48D4-991F-AA01F1424B21}" srcOrd="1" destOrd="0" presId="urn:microsoft.com/office/officeart/2005/8/layout/orgChart1"/>
    <dgm:cxn modelId="{8959891F-64AD-49D5-8C82-E8D2AC5BDA66}" type="presOf" srcId="{21BFD246-D605-4B5D-AF25-858D0AB7E80F}" destId="{B106B6AC-D6B8-4BC9-B10C-7BC40B7F3ABC}" srcOrd="0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4D27DEE1-AB71-4396-B1C2-1C54436B4515}" type="presOf" srcId="{F95C8189-E00D-49F0-85AD-8049368408CA}" destId="{9C424BDC-F7FD-4A59-B529-C97AFCA5A410}" srcOrd="0" destOrd="0" presId="urn:microsoft.com/office/officeart/2005/8/layout/orgChart1"/>
    <dgm:cxn modelId="{0FD79A4C-DB19-4714-8096-5D80677B5D29}" type="presOf" srcId="{698512CA-CC5A-439D-8441-E51B7613B984}" destId="{F8E5F9FE-4B30-4865-94C1-89AB7FA9194E}" srcOrd="0" destOrd="0" presId="urn:microsoft.com/office/officeart/2005/8/layout/orgChart1"/>
    <dgm:cxn modelId="{A1B2DA2D-C0A9-4CF5-A738-D205F5DFB199}" type="presOf" srcId="{F95F4148-19BF-4590-A242-1F4D1F1E9F8B}" destId="{38C41AAF-40C2-4E92-A51B-2DF1470D6DE3}" srcOrd="0" destOrd="0" presId="urn:microsoft.com/office/officeart/2005/8/layout/orgChart1"/>
    <dgm:cxn modelId="{5B4B4677-FFA2-4E81-8287-84BFD04441C7}" type="presOf" srcId="{06BB9EAB-23F8-4598-A938-67FC31DFF593}" destId="{4B2D497D-CF1A-49BF-A821-1D59CA24A351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86DE92F8-5F40-4B8F-972C-4FC2F39D3CEA}" type="presOf" srcId="{841EF261-3455-4948-871A-60EFACD3B96E}" destId="{02FF6611-C0F3-420E-8CCC-A56BA3DCEC38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1B5F31DF-D438-4BB6-8766-DE439B853FEE}" type="presParOf" srcId="{70006F8B-9844-4645-9E8E-EE478A77DAC3}" destId="{E51E7C7E-7C94-4D34-BA88-2AA73281BF09}" srcOrd="0" destOrd="0" presId="urn:microsoft.com/office/officeart/2005/8/layout/orgChart1"/>
    <dgm:cxn modelId="{3D55C282-8960-40B2-A8AA-2D6E97AC84E0}" type="presParOf" srcId="{E51E7C7E-7C94-4D34-BA88-2AA73281BF09}" destId="{15B6F972-ABED-499D-ADB3-03CA314026C3}" srcOrd="0" destOrd="0" presId="urn:microsoft.com/office/officeart/2005/8/layout/orgChart1"/>
    <dgm:cxn modelId="{21EEB3AD-1E3A-4337-8B55-35BAD6C5C96C}" type="presParOf" srcId="{15B6F972-ABED-499D-ADB3-03CA314026C3}" destId="{02FF6611-C0F3-420E-8CCC-A56BA3DCEC38}" srcOrd="0" destOrd="0" presId="urn:microsoft.com/office/officeart/2005/8/layout/orgChart1"/>
    <dgm:cxn modelId="{56DAA53C-CDE7-40A3-8F57-AD4DC5CE700B}" type="presParOf" srcId="{15B6F972-ABED-499D-ADB3-03CA314026C3}" destId="{A35EE409-8968-406D-A7FE-984D85C0C37D}" srcOrd="1" destOrd="0" presId="urn:microsoft.com/office/officeart/2005/8/layout/orgChart1"/>
    <dgm:cxn modelId="{1E54DD14-28C7-4246-B5AD-242D2F8ECC1C}" type="presParOf" srcId="{E51E7C7E-7C94-4D34-BA88-2AA73281BF09}" destId="{65380B9C-31BC-4669-853F-63E2F53B334E}" srcOrd="1" destOrd="0" presId="urn:microsoft.com/office/officeart/2005/8/layout/orgChart1"/>
    <dgm:cxn modelId="{BCB52A51-2990-460A-B67A-399C18D271A8}" type="presParOf" srcId="{65380B9C-31BC-4669-853F-63E2F53B334E}" destId="{5CBFC9DD-1BFA-43FA-A7F0-B0184FDBA362}" srcOrd="0" destOrd="0" presId="urn:microsoft.com/office/officeart/2005/8/layout/orgChart1"/>
    <dgm:cxn modelId="{C4191906-80C5-4FA4-9BDD-71E1FF64951F}" type="presParOf" srcId="{65380B9C-31BC-4669-853F-63E2F53B334E}" destId="{79629C5F-55B1-4E2F-B8F9-0A40869748B6}" srcOrd="1" destOrd="0" presId="urn:microsoft.com/office/officeart/2005/8/layout/orgChart1"/>
    <dgm:cxn modelId="{DF567EE3-72C5-4D96-BD8D-97859257D717}" type="presParOf" srcId="{79629C5F-55B1-4E2F-B8F9-0A40869748B6}" destId="{13CA6194-EA7C-49DA-A336-AB87282A1DDA}" srcOrd="0" destOrd="0" presId="urn:microsoft.com/office/officeart/2005/8/layout/orgChart1"/>
    <dgm:cxn modelId="{79D0768B-8968-4E90-9EEC-4AD04636DC51}" type="presParOf" srcId="{13CA6194-EA7C-49DA-A336-AB87282A1DDA}" destId="{DCCD4B16-F589-49A8-854E-9A61035B9377}" srcOrd="0" destOrd="0" presId="urn:microsoft.com/office/officeart/2005/8/layout/orgChart1"/>
    <dgm:cxn modelId="{B292AE32-A4FE-4338-A72A-9AA6370BE429}" type="presParOf" srcId="{13CA6194-EA7C-49DA-A336-AB87282A1DDA}" destId="{45B49EC4-04C8-4B28-ABDA-EA675C7245D4}" srcOrd="1" destOrd="0" presId="urn:microsoft.com/office/officeart/2005/8/layout/orgChart1"/>
    <dgm:cxn modelId="{976EF377-A106-45A0-961E-5EDD5F25F2CF}" type="presParOf" srcId="{79629C5F-55B1-4E2F-B8F9-0A40869748B6}" destId="{DF7C73FC-D0F8-4B63-BA59-BEE72D77FB6D}" srcOrd="1" destOrd="0" presId="urn:microsoft.com/office/officeart/2005/8/layout/orgChart1"/>
    <dgm:cxn modelId="{78C3CCCE-1BB3-40E9-9365-F93ACC3DF8A6}" type="presParOf" srcId="{79629C5F-55B1-4E2F-B8F9-0A40869748B6}" destId="{7968151F-915E-4E47-849C-04EEE189D214}" srcOrd="2" destOrd="0" presId="urn:microsoft.com/office/officeart/2005/8/layout/orgChart1"/>
    <dgm:cxn modelId="{100B25FE-4350-4FFD-8C3D-F290D3E0FB7D}" type="presParOf" srcId="{65380B9C-31BC-4669-853F-63E2F53B334E}" destId="{6EF4E044-533F-417A-AA2B-450822FF7438}" srcOrd="2" destOrd="0" presId="urn:microsoft.com/office/officeart/2005/8/layout/orgChart1"/>
    <dgm:cxn modelId="{8647B7ED-7197-4263-B151-A1AD0B6957FE}" type="presParOf" srcId="{65380B9C-31BC-4669-853F-63E2F53B334E}" destId="{6F8EF03A-6A29-4F5F-BE3C-DB0FC89DACE7}" srcOrd="3" destOrd="0" presId="urn:microsoft.com/office/officeart/2005/8/layout/orgChart1"/>
    <dgm:cxn modelId="{FBD77B0F-B8D4-4DEF-9580-F3EE2D4AD77E}" type="presParOf" srcId="{6F8EF03A-6A29-4F5F-BE3C-DB0FC89DACE7}" destId="{A341EA99-E0BB-45DE-A9AF-2A5335840B80}" srcOrd="0" destOrd="0" presId="urn:microsoft.com/office/officeart/2005/8/layout/orgChart1"/>
    <dgm:cxn modelId="{F565B19E-4A56-4094-B5A3-11CC55E67A33}" type="presParOf" srcId="{A341EA99-E0BB-45DE-A9AF-2A5335840B80}" destId="{9C424BDC-F7FD-4A59-B529-C97AFCA5A410}" srcOrd="0" destOrd="0" presId="urn:microsoft.com/office/officeart/2005/8/layout/orgChart1"/>
    <dgm:cxn modelId="{A42EB806-DD47-4239-B382-F006A45E1E0C}" type="presParOf" srcId="{A341EA99-E0BB-45DE-A9AF-2A5335840B80}" destId="{5AA5CA17-25BD-4826-A218-C5257F97566F}" srcOrd="1" destOrd="0" presId="urn:microsoft.com/office/officeart/2005/8/layout/orgChart1"/>
    <dgm:cxn modelId="{690BF5B6-C884-4260-B60F-426D964BC048}" type="presParOf" srcId="{6F8EF03A-6A29-4F5F-BE3C-DB0FC89DACE7}" destId="{FC97CC02-FE27-4EEF-8847-7274A66297F6}" srcOrd="1" destOrd="0" presId="urn:microsoft.com/office/officeart/2005/8/layout/orgChart1"/>
    <dgm:cxn modelId="{359E27D7-6C8D-468F-821A-9C4A4B6B339E}" type="presParOf" srcId="{6F8EF03A-6A29-4F5F-BE3C-DB0FC89DACE7}" destId="{C9F0F6CA-7AFB-4AFD-93EF-5AAE23DB2E88}" srcOrd="2" destOrd="0" presId="urn:microsoft.com/office/officeart/2005/8/layout/orgChart1"/>
    <dgm:cxn modelId="{544EA9EC-5BCC-4781-A033-E15F4D9D109F}" type="presParOf" srcId="{65380B9C-31BC-4669-853F-63E2F53B334E}" destId="{F8E5F9FE-4B30-4865-94C1-89AB7FA9194E}" srcOrd="4" destOrd="0" presId="urn:microsoft.com/office/officeart/2005/8/layout/orgChart1"/>
    <dgm:cxn modelId="{33F8F826-8A7C-415C-9D1E-39731162B644}" type="presParOf" srcId="{65380B9C-31BC-4669-853F-63E2F53B334E}" destId="{87EAC55C-2DF7-4AFC-9B65-A665F2C50C5B}" srcOrd="5" destOrd="0" presId="urn:microsoft.com/office/officeart/2005/8/layout/orgChart1"/>
    <dgm:cxn modelId="{7B147005-A0FE-4F9D-909F-3CEDE63AEBD0}" type="presParOf" srcId="{87EAC55C-2DF7-4AFC-9B65-A665F2C50C5B}" destId="{98092DF8-FE1B-48F4-AFA3-91A0DD802585}" srcOrd="0" destOrd="0" presId="urn:microsoft.com/office/officeart/2005/8/layout/orgChart1"/>
    <dgm:cxn modelId="{DEDA2576-95F1-4690-B883-93F337B1BED8}" type="presParOf" srcId="{98092DF8-FE1B-48F4-AFA3-91A0DD802585}" destId="{4B2D497D-CF1A-49BF-A821-1D59CA24A351}" srcOrd="0" destOrd="0" presId="urn:microsoft.com/office/officeart/2005/8/layout/orgChart1"/>
    <dgm:cxn modelId="{BE329DDF-749C-45EE-97DC-045A6BDE8B21}" type="presParOf" srcId="{98092DF8-FE1B-48F4-AFA3-91A0DD802585}" destId="{B47B2ADC-BD8F-4191-9BB4-0738C4B9D829}" srcOrd="1" destOrd="0" presId="urn:microsoft.com/office/officeart/2005/8/layout/orgChart1"/>
    <dgm:cxn modelId="{07951748-40C1-45F9-B9D9-B725BBC8AF93}" type="presParOf" srcId="{87EAC55C-2DF7-4AFC-9B65-A665F2C50C5B}" destId="{8E762C16-505F-44D7-B31F-7C17227DF8D6}" srcOrd="1" destOrd="0" presId="urn:microsoft.com/office/officeart/2005/8/layout/orgChart1"/>
    <dgm:cxn modelId="{B5691F1B-7D86-465A-9C9B-E8246CE6EDA7}" type="presParOf" srcId="{87EAC55C-2DF7-4AFC-9B65-A665F2C50C5B}" destId="{0C3FDCF8-160D-411B-BAA4-6C6933A61DC0}" srcOrd="2" destOrd="0" presId="urn:microsoft.com/office/officeart/2005/8/layout/orgChart1"/>
    <dgm:cxn modelId="{06F5FC73-F1DE-49D5-8FC9-4328F73B8571}" type="presParOf" srcId="{65380B9C-31BC-4669-853F-63E2F53B334E}" destId="{38C41AAF-40C2-4E92-A51B-2DF1470D6DE3}" srcOrd="6" destOrd="0" presId="urn:microsoft.com/office/officeart/2005/8/layout/orgChart1"/>
    <dgm:cxn modelId="{BBC6E970-C573-4321-99A5-7126D648D1B3}" type="presParOf" srcId="{65380B9C-31BC-4669-853F-63E2F53B334E}" destId="{65F66B12-824B-40B0-9D98-AE4793CDAF13}" srcOrd="7" destOrd="0" presId="urn:microsoft.com/office/officeart/2005/8/layout/orgChart1"/>
    <dgm:cxn modelId="{F402C6F2-479C-4121-85D9-92A9E9CDD882}" type="presParOf" srcId="{65F66B12-824B-40B0-9D98-AE4793CDAF13}" destId="{18D925C5-82C8-474B-8672-1017F48FE468}" srcOrd="0" destOrd="0" presId="urn:microsoft.com/office/officeart/2005/8/layout/orgChart1"/>
    <dgm:cxn modelId="{62178E9D-A861-488C-89E8-D380CF9F8E6B}" type="presParOf" srcId="{18D925C5-82C8-474B-8672-1017F48FE468}" destId="{B32C14C6-CBDD-423A-9CF2-54BC9D0FB1D8}" srcOrd="0" destOrd="0" presId="urn:microsoft.com/office/officeart/2005/8/layout/orgChart1"/>
    <dgm:cxn modelId="{14279C4D-CC85-4D5E-A4AB-847E14C64BC6}" type="presParOf" srcId="{18D925C5-82C8-474B-8672-1017F48FE468}" destId="{426C9882-ED46-4D23-B6CE-BAB1629531F1}" srcOrd="1" destOrd="0" presId="urn:microsoft.com/office/officeart/2005/8/layout/orgChart1"/>
    <dgm:cxn modelId="{73327ED9-8002-498C-83F1-0C41A3E69DD1}" type="presParOf" srcId="{65F66B12-824B-40B0-9D98-AE4793CDAF13}" destId="{4BDD9857-2173-462A-BFDF-86ADEA165865}" srcOrd="1" destOrd="0" presId="urn:microsoft.com/office/officeart/2005/8/layout/orgChart1"/>
    <dgm:cxn modelId="{4607F725-F301-4045-ABC3-79B7A0725916}" type="presParOf" srcId="{65F66B12-824B-40B0-9D98-AE4793CDAF13}" destId="{5468CF11-3865-4869-B9C2-C41F7EA53452}" srcOrd="2" destOrd="0" presId="urn:microsoft.com/office/officeart/2005/8/layout/orgChart1"/>
    <dgm:cxn modelId="{1BDF50E1-45E4-44E7-AC94-85EE4F5E26F5}" type="presParOf" srcId="{65380B9C-31BC-4669-853F-63E2F53B334E}" destId="{8A27DAD4-4946-46B8-AFCA-40845E25493A}" srcOrd="8" destOrd="0" presId="urn:microsoft.com/office/officeart/2005/8/layout/orgChart1"/>
    <dgm:cxn modelId="{DF85CDB0-428F-483D-9833-1B393521F55D}" type="presParOf" srcId="{65380B9C-31BC-4669-853F-63E2F53B334E}" destId="{AA4F9B11-F28E-428B-952B-A051EE9CF246}" srcOrd="9" destOrd="0" presId="urn:microsoft.com/office/officeart/2005/8/layout/orgChart1"/>
    <dgm:cxn modelId="{515CF172-CBBF-4A5A-B8CD-02BB021CF7CA}" type="presParOf" srcId="{AA4F9B11-F28E-428B-952B-A051EE9CF246}" destId="{8E7D10AF-058E-4053-9F75-433EBCA4EB36}" srcOrd="0" destOrd="0" presId="urn:microsoft.com/office/officeart/2005/8/layout/orgChart1"/>
    <dgm:cxn modelId="{784CC200-5790-4C00-BC75-D4A2EA0F32B9}" type="presParOf" srcId="{8E7D10AF-058E-4053-9F75-433EBCA4EB36}" destId="{B106B6AC-D6B8-4BC9-B10C-7BC40B7F3ABC}" srcOrd="0" destOrd="0" presId="urn:microsoft.com/office/officeart/2005/8/layout/orgChart1"/>
    <dgm:cxn modelId="{81A74288-7034-4C1E-B8C4-1C8807F3FFB3}" type="presParOf" srcId="{8E7D10AF-058E-4053-9F75-433EBCA4EB36}" destId="{F1DCD35F-17FC-48D4-991F-AA01F1424B21}" srcOrd="1" destOrd="0" presId="urn:microsoft.com/office/officeart/2005/8/layout/orgChart1"/>
    <dgm:cxn modelId="{E276E097-14E4-4F68-B7F2-5D97456EA26A}" type="presParOf" srcId="{AA4F9B11-F28E-428B-952B-A051EE9CF246}" destId="{56272FA4-6356-41D0-9518-FA61F01D1317}" srcOrd="1" destOrd="0" presId="urn:microsoft.com/office/officeart/2005/8/layout/orgChart1"/>
    <dgm:cxn modelId="{213F1BE7-D096-43CF-84C2-842105376D07}" type="presParOf" srcId="{AA4F9B11-F28E-428B-952B-A051EE9CF246}" destId="{97FD7029-9C92-405D-95DA-67EBF18FD66F}" srcOrd="2" destOrd="0" presId="urn:microsoft.com/office/officeart/2005/8/layout/orgChart1"/>
    <dgm:cxn modelId="{C1C4F21E-FCE8-4CD2-889B-08BEF1B85329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439022" y="0"/>
          <a:ext cx="8870933" cy="532859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3591048" y="469699"/>
          <a:ext cx="4217156" cy="54430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ОАО «Сухоложскцемент»                     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83 333 тыс. руб.(14,1 %)  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17619" y="496270"/>
        <a:ext cx="4164014" cy="491165"/>
      </dsp:txXfrm>
    </dsp:sp>
    <dsp:sp modelId="{4AE3E91E-717D-4ACC-877C-C664195EF708}">
      <dsp:nvSpPr>
        <dsp:cNvPr id="0" name=""/>
        <dsp:cNvSpPr/>
      </dsp:nvSpPr>
      <dsp:spPr>
        <a:xfrm>
          <a:off x="3591048" y="1144197"/>
          <a:ext cx="4228794" cy="54430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ООО «Староцементный завод»                                      25 035 тыс. руб. (4,2 %)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17619" y="1170768"/>
        <a:ext cx="4175652" cy="491165"/>
      </dsp:txXfrm>
    </dsp:sp>
    <dsp:sp modelId="{BDE2199E-1473-426F-A6A7-CEC986EDBA3A}">
      <dsp:nvSpPr>
        <dsp:cNvPr id="0" name=""/>
        <dsp:cNvSpPr/>
      </dsp:nvSpPr>
      <dsp:spPr>
        <a:xfrm>
          <a:off x="3637027" y="1760811"/>
          <a:ext cx="4182417" cy="54430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ОАО «Сухоложский огнеупорный завод»                     25 915 тыс. руб.  (4,4 %) </a:t>
          </a:r>
        </a:p>
      </dsp:txBody>
      <dsp:txXfrm>
        <a:off x="3663598" y="1787382"/>
        <a:ext cx="4129275" cy="491165"/>
      </dsp:txXfrm>
    </dsp:sp>
    <dsp:sp modelId="{ADA2E1D8-3ABE-4687-BCC5-4E41B5382FC5}">
      <dsp:nvSpPr>
        <dsp:cNvPr id="0" name=""/>
        <dsp:cNvSpPr/>
      </dsp:nvSpPr>
      <dsp:spPr>
        <a:xfrm>
          <a:off x="3637027" y="2373156"/>
          <a:ext cx="4182417" cy="54430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ООО «ФОРЭС»                                                                     27 145 тыс. руб. (4,6 %)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63598" y="2399727"/>
        <a:ext cx="4129275" cy="491165"/>
      </dsp:txXfrm>
    </dsp:sp>
    <dsp:sp modelId="{1713BBD1-4BE5-4D83-9072-34D7AB8A4EEC}">
      <dsp:nvSpPr>
        <dsp:cNvPr id="0" name=""/>
        <dsp:cNvSpPr/>
      </dsp:nvSpPr>
      <dsp:spPr>
        <a:xfrm>
          <a:off x="3594408" y="3024336"/>
          <a:ext cx="4182451" cy="54430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С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ухоложское Литье»                                               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19 653 тыс. руб. (3,3 %)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20979" y="3050907"/>
        <a:ext cx="4129309" cy="491165"/>
      </dsp:txXfrm>
    </dsp:sp>
    <dsp:sp modelId="{99D86C54-E8A5-4A41-9691-3EE37FCFEFAC}">
      <dsp:nvSpPr>
        <dsp:cNvPr id="0" name=""/>
        <dsp:cNvSpPr/>
      </dsp:nvSpPr>
      <dsp:spPr>
        <a:xfrm>
          <a:off x="3672893" y="3672407"/>
          <a:ext cx="4103966" cy="51423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АОР «Народное предприятие Знамя»                              6 894 тыс. руб. (1,2 %)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97996" y="3697510"/>
        <a:ext cx="4053760" cy="464033"/>
      </dsp:txXfrm>
    </dsp:sp>
    <dsp:sp modelId="{DC6F07A4-DA7E-4D16-8D6B-A10D5F649308}">
      <dsp:nvSpPr>
        <dsp:cNvPr id="0" name=""/>
        <dsp:cNvSpPr/>
      </dsp:nvSpPr>
      <dsp:spPr>
        <a:xfrm>
          <a:off x="3672408" y="4281977"/>
          <a:ext cx="4167974" cy="54430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ООО «Сухоложский крановый завод»                          5 159 тыс. руб. (0,9 %) </a:t>
          </a:r>
        </a:p>
      </dsp:txBody>
      <dsp:txXfrm>
        <a:off x="3698979" y="4308548"/>
        <a:ext cx="4114832" cy="491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0.10526</cdr:x>
      <cdr:y>0</cdr:y>
    </cdr:from>
    <cdr:to>
      <cdr:x>0.94736</cdr:x>
      <cdr:y>0.12121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35" y="0"/>
          <a:ext cx="3456362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/>
              </a:solidFill>
            </a:rPr>
            <a:t>Налог на имущество физических лиц</a:t>
          </a:r>
          <a:endParaRPr lang="ru-RU" sz="155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0.80833</cdr:x>
      <cdr:y>0.43902</cdr:y>
    </cdr:from>
    <cdr:to>
      <cdr:x>0.84166</cdr:x>
      <cdr:y>0.65853</cdr:y>
    </cdr:to>
    <cdr:sp macro="" textlink="">
      <cdr:nvSpPr>
        <cdr:cNvPr id="20" name="Правая фигурная скобка 19"/>
        <cdr:cNvSpPr/>
      </cdr:nvSpPr>
      <cdr:spPr>
        <a:xfrm xmlns:a="http://schemas.openxmlformats.org/drawingml/2006/main">
          <a:off x="6984776" y="2592288"/>
          <a:ext cx="288003" cy="1296131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0.80833</cdr:x>
      <cdr:y>0.68293</cdr:y>
    </cdr:from>
    <cdr:to>
      <cdr:x>0.84166</cdr:x>
      <cdr:y>0.89025</cdr:y>
    </cdr:to>
    <cdr:sp macro="" textlink="">
      <cdr:nvSpPr>
        <cdr:cNvPr id="21" name="Правая фигурная скобка 20"/>
        <cdr:cNvSpPr/>
      </cdr:nvSpPr>
      <cdr:spPr>
        <a:xfrm xmlns:a="http://schemas.openxmlformats.org/drawingml/2006/main">
          <a:off x="6984776" y="4032448"/>
          <a:ext cx="288003" cy="1224154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0.80833</cdr:x>
      <cdr:y>0.19997</cdr:y>
    </cdr:from>
    <cdr:to>
      <cdr:x>0.83333</cdr:x>
      <cdr:y>0.40728</cdr:y>
    </cdr:to>
    <cdr:sp macro="" textlink="">
      <cdr:nvSpPr>
        <cdr:cNvPr id="22" name="Правая фигурная скобка 21"/>
        <cdr:cNvSpPr/>
      </cdr:nvSpPr>
      <cdr:spPr>
        <a:xfrm xmlns:a="http://schemas.openxmlformats.org/drawingml/2006/main">
          <a:off x="6984776" y="1180762"/>
          <a:ext cx="216024" cy="1224094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0.85833</cdr:x>
      <cdr:y>0.52439</cdr:y>
    </cdr:from>
    <cdr:to>
      <cdr:x>0.975</cdr:x>
      <cdr:y>0.59756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7416824" y="3096344"/>
          <a:ext cx="1008141" cy="4320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</a:rPr>
            <a:t>2016 год</a:t>
          </a:r>
          <a:endParaRPr lang="ru-RU" sz="1400" b="1" dirty="0">
            <a:solidFill>
              <a:schemeClr val="tx1"/>
            </a:solidFill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0.85833</cdr:x>
      <cdr:y>0.7439</cdr:y>
    </cdr:from>
    <cdr:to>
      <cdr:x>0.975</cdr:x>
      <cdr:y>0.81707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416824" y="4392488"/>
          <a:ext cx="1008141" cy="432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</a:rPr>
            <a:t>2015 год</a:t>
          </a:r>
          <a:endParaRPr lang="ru-RU" sz="1400" b="1" dirty="0">
            <a:solidFill>
              <a:schemeClr val="tx1"/>
            </a:solidFill>
            <a:latin typeface="Cambria" panose="020405030504060302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0.66667</cdr:x>
      <cdr:y>0.66593</cdr:y>
    </cdr:from>
    <cdr:to>
      <cdr:x>0.95834</cdr:x>
      <cdr:y>0.92174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60640" y="4019153"/>
          <a:ext cx="2520309" cy="1543910"/>
        </a:xfrm>
        <a:prstGeom xmlns:a="http://schemas.openxmlformats.org/drawingml/2006/main" prst="rect">
          <a:avLst/>
        </a:prstGeom>
        <a:ln xmlns:a="http://schemas.openxmlformats.org/drawingml/2006/main" w="2857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20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1 575 403,2 тыс. рублей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0.73558</cdr:x>
      <cdr:y>0.0303</cdr:y>
    </cdr:from>
    <cdr:to>
      <cdr:x>0.96799</cdr:x>
      <cdr:y>0.19696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879377" y="144016"/>
          <a:ext cx="1857628" cy="792056"/>
        </a:xfrm>
        <a:prstGeom xmlns:a="http://schemas.openxmlformats.org/drawingml/2006/main" prst="wedgeRoundRectCallout">
          <a:avLst>
            <a:gd name="adj1" fmla="val -42928"/>
            <a:gd name="adj2" fmla="val 93179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solidFill>
            <a:srgbClr val="66CC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49 703,0 тыс. руб.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(3,2%)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0.34234</cdr:x>
      <cdr:y>0.42424</cdr:y>
    </cdr:from>
    <cdr:to>
      <cdr:x>0.64865</cdr:x>
      <cdr:y>0.57576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36304" y="2016224"/>
          <a:ext cx="2448272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1 525 700,2 тыс. руб. (96,8%)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0.2688</cdr:x>
      <cdr:y>0.03781</cdr:y>
    </cdr:from>
    <cdr:to>
      <cdr:x>0.51324</cdr:x>
      <cdr:y>0.29376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5" y="71421"/>
          <a:ext cx="785818" cy="4835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343 987,3 т. руб.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0.61281</cdr:x>
      <cdr:y>0</cdr:y>
    </cdr:from>
    <cdr:to>
      <cdr:x>0.85726</cdr:x>
      <cdr:y>0.25596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69986" y="0"/>
          <a:ext cx="785818" cy="4835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355 300,2 т. руб.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0.54286</cdr:x>
      <cdr:y>0.2141</cdr:y>
    </cdr:from>
    <cdr:to>
      <cdr:x>0.85714</cdr:x>
      <cdr:y>0.47565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68152" y="370010"/>
          <a:ext cx="792073" cy="4520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434 191,7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т. руб.</a:t>
          </a:r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0.17143</cdr:x>
      <cdr:y>0.04167</cdr:y>
    </cdr:from>
    <cdr:to>
      <cdr:x>0.48571</cdr:x>
      <cdr:y>0.30321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32048" y="72008"/>
          <a:ext cx="792073" cy="4519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chemeClr val="tx1"/>
              </a:solidFill>
            </a:rPr>
            <a:t>434 418,3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т. руб.</a:t>
          </a:r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0.20173</cdr:x>
      <cdr:y>0.02915</cdr:y>
    </cdr:from>
    <cdr:to>
      <cdr:x>0.47003</cdr:x>
      <cdr:y>0.29001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88213" y="54556"/>
          <a:ext cx="782314" cy="488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36 950,1</a:t>
          </a:r>
        </a:p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т. руб.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0.54747</cdr:x>
      <cdr:y>0.22149</cdr:y>
    </cdr:from>
    <cdr:to>
      <cdr:x>0.81576</cdr:x>
      <cdr:y>0.48236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96325" y="414596"/>
          <a:ext cx="782284" cy="4882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32 916,8</a:t>
          </a:r>
        </a:p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т. руб.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0.24465</cdr:x>
      <cdr:y>0.17266</cdr:y>
    </cdr:from>
    <cdr:to>
      <cdr:x>0.55047</cdr:x>
      <cdr:y>0.50201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76063" y="271359"/>
          <a:ext cx="720085" cy="5176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  <a:latin typeface="Cambria" panose="02040503050406030204" pitchFamily="18" charset="0"/>
            </a:rPr>
            <a:t>74 366,2 </a:t>
          </a:r>
          <a:r>
            <a:rPr lang="ru-RU" sz="1000" b="1" dirty="0" smtClean="0">
              <a:solidFill>
                <a:schemeClr val="tx2"/>
              </a:solidFill>
            </a:rPr>
            <a:t>т. руб.</a:t>
          </a:r>
          <a:endParaRPr lang="en-US" sz="10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0.58105</cdr:x>
      <cdr:y>0.0341</cdr:y>
    </cdr:from>
    <cdr:to>
      <cdr:x>0.94804</cdr:x>
      <cdr:y>0.3293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68151" y="53594"/>
          <a:ext cx="864104" cy="4639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</a:rPr>
            <a:t>109 169,1</a:t>
          </a:r>
        </a:p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tx2"/>
              </a:solidFill>
            </a:rPr>
            <a:t>т. руб.</a:t>
          </a:r>
          <a:endParaRPr lang="en-US" sz="1000" b="1" dirty="0">
            <a:solidFill>
              <a:schemeClr val="tx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0.12368</cdr:x>
      <cdr:y>0.30776</cdr:y>
    </cdr:from>
    <cdr:to>
      <cdr:x>0.56821</cdr:x>
      <cdr:y>0.43613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0642" y="576064"/>
          <a:ext cx="1296144" cy="240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36 950,1 т. руб.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0.54351</cdr:x>
      <cdr:y>0.03847</cdr:y>
    </cdr:from>
    <cdr:to>
      <cdr:x>0.92646</cdr:x>
      <cdr:y>0.21786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84778" y="72008"/>
          <a:ext cx="1116619" cy="33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39 542,8 т. руб.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15.03.2018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3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43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3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3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7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9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8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15.03.2018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Relationship Id="rId9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5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6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7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0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8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http://goslog.ru.images.1c-bitrix-cdn.ru/upload/iblock/b78/DSC05545.jpg?1387905667532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889" y="620688"/>
            <a:ext cx="4371705" cy="2019418"/>
          </a:xfrm>
          <a:prstGeom prst="rect">
            <a:avLst/>
          </a:prstGeom>
          <a:noFill/>
        </p:spPr>
      </p:pic>
      <p:pic>
        <p:nvPicPr>
          <p:cNvPr id="39948" name="Picture 12" descr="http://goslog.ru.images.1c-bitrix-cdn.ru/upload/iblock/f44/DSC09090.jpg?1387905667616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7027" y="631835"/>
            <a:ext cx="4340819" cy="2008271"/>
          </a:xfrm>
          <a:prstGeom prst="rect">
            <a:avLst/>
          </a:prstGeom>
          <a:noFill/>
        </p:spPr>
      </p:pic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2626" y="224122"/>
            <a:ext cx="1504951" cy="1905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7436" y="2815004"/>
            <a:ext cx="8115328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для граждан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городского округа Сухой Лог за 2017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034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30630" cy="7921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rgbClr val="1700C0"/>
                </a:solidFill>
                <a:latin typeface="Cambria" pitchFamily="18" charset="0"/>
              </a:rPr>
              <a:t>Поступление налоговых платежей в бюджет за 2017 год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615092"/>
              </p:ext>
            </p:extLst>
          </p:nvPr>
        </p:nvGraphicFramePr>
        <p:xfrm>
          <a:off x="684213" y="1790700"/>
          <a:ext cx="7704137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Лист" r:id="rId5" imgW="11153792" imgH="6305527" progId="Excel.Sheet.8">
                  <p:embed/>
                </p:oleObj>
              </mc:Choice>
              <mc:Fallback>
                <p:oleObj name="Лист" r:id="rId5" imgW="11153792" imgH="630552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90700"/>
                        <a:ext cx="7704137" cy="4356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2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42853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Динамика поступлений налога на доходы физических лиц в бюджет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за 2015 - 2017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725052"/>
              </p:ext>
            </p:extLst>
          </p:nvPr>
        </p:nvGraphicFramePr>
        <p:xfrm>
          <a:off x="323528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63893480"/>
              </p:ext>
            </p:extLst>
          </p:nvPr>
        </p:nvGraphicFramePr>
        <p:xfrm>
          <a:off x="4572000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платежей в бюджет за 2015-2017 годы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12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376691"/>
              </p:ext>
            </p:extLst>
          </p:nvPr>
        </p:nvGraphicFramePr>
        <p:xfrm>
          <a:off x="4427984" y="1216498"/>
          <a:ext cx="4449762" cy="249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Лист" r:id="rId5" imgW="4067057" imgH="1200152" progId="Excel.Sheet.8">
                  <p:embed/>
                </p:oleObj>
              </mc:Choice>
              <mc:Fallback>
                <p:oleObj name="Лист" r:id="rId5" imgW="4067057" imgH="120015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216498"/>
                        <a:ext cx="4449762" cy="24959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86700221"/>
              </p:ext>
            </p:extLst>
          </p:nvPr>
        </p:nvGraphicFramePr>
        <p:xfrm>
          <a:off x="251520" y="1268760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0557976"/>
              </p:ext>
            </p:extLst>
          </p:nvPr>
        </p:nvGraphicFramePr>
        <p:xfrm>
          <a:off x="251521" y="3789040"/>
          <a:ext cx="410445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991190758"/>
              </p:ext>
            </p:extLst>
          </p:nvPr>
        </p:nvGraphicFramePr>
        <p:xfrm>
          <a:off x="4499992" y="3789040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Cambria" panose="02040503050406030204" pitchFamily="18" charset="0"/>
              </a:rPr>
              <a:t>тыс. руб.</a:t>
            </a:r>
            <a:endParaRPr lang="ru-RU" sz="1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283559"/>
              </p:ext>
            </p:extLst>
          </p:nvPr>
        </p:nvGraphicFramePr>
        <p:xfrm>
          <a:off x="395536" y="908720"/>
          <a:ext cx="864399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1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28864"/>
              </p:ext>
            </p:extLst>
          </p:nvPr>
        </p:nvGraphicFramePr>
        <p:xfrm>
          <a:off x="323528" y="1268760"/>
          <a:ext cx="8542337" cy="525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Лист" r:id="rId5" imgW="7115057" imgH="2790718" progId="Excel.Sheet.8">
                  <p:embed/>
                </p:oleObj>
              </mc:Choice>
              <mc:Fallback>
                <p:oleObj name="Лист" r:id="rId5" imgW="7115057" imgH="279071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268760"/>
                        <a:ext cx="8542337" cy="52569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43770" cy="9413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Структура  неналоговых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доходов  бюджета в 2017 году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88913"/>
            <a:ext cx="85725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Поступление неналоговых платежей 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бюджет за 2017год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424883"/>
              </p:ext>
            </p:extLst>
          </p:nvPr>
        </p:nvGraphicFramePr>
        <p:xfrm>
          <a:off x="467544" y="1268760"/>
          <a:ext cx="8352928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Лист" r:id="rId4" imgW="10477567" imgH="6210422" progId="Excel.Sheet.8">
                  <p:embed/>
                </p:oleObj>
              </mc:Choice>
              <mc:Fallback>
                <p:oleObj name="Лист" r:id="rId4" imgW="10477567" imgH="621042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268760"/>
                        <a:ext cx="8352928" cy="50405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2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424936" cy="596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Структура безвозмездных  поступлений в 2017 году</a:t>
            </a:r>
            <a:endParaRPr lang="ru-RU" sz="2500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921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577639"/>
              </p:ext>
            </p:extLst>
          </p:nvPr>
        </p:nvGraphicFramePr>
        <p:xfrm>
          <a:off x="395536" y="980728"/>
          <a:ext cx="8569325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Лист" r:id="rId4" imgW="6267354" imgH="3057480" progId="Excel.Sheet.8">
                  <p:embed/>
                </p:oleObj>
              </mc:Choice>
              <mc:Fallback>
                <p:oleObj name="Лист" r:id="rId4" imgW="6267354" imgH="305748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0728"/>
                        <a:ext cx="8569325" cy="5112568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5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Динамика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поступлений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неналоговых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платежей</a:t>
            </a:r>
            <a:r>
              <a:rPr lang="ru-RU" sz="2800" dirty="0" smtClean="0">
                <a:latin typeface="Calibri" panose="020F0502020204030204" pitchFamily="34" charset="0"/>
              </a:rPr>
              <a:t> в </a:t>
            </a:r>
            <a:r>
              <a:rPr lang="ru-RU" sz="2800" b="1" dirty="0" smtClean="0">
                <a:latin typeface="Calibri" panose="020F0502020204030204" pitchFamily="34" charset="0"/>
              </a:rPr>
              <a:t>бюджет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2016</a:t>
            </a:r>
            <a:r>
              <a:rPr lang="ru-RU" sz="2800" dirty="0" smtClean="0">
                <a:latin typeface="Calibri" panose="020F0502020204030204" pitchFamily="34" charset="0"/>
              </a:rPr>
              <a:t> – </a:t>
            </a:r>
            <a:r>
              <a:rPr lang="ru-RU" sz="2800" b="1" dirty="0" smtClean="0">
                <a:latin typeface="Calibri" panose="020F0502020204030204" pitchFamily="34" charset="0"/>
              </a:rPr>
              <a:t>2017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latin typeface="Calibri" panose="020F0502020204030204" pitchFamily="34" charset="0"/>
              </a:rPr>
              <a:t>годы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305140"/>
              </p:ext>
            </p:extLst>
          </p:nvPr>
        </p:nvGraphicFramePr>
        <p:xfrm>
          <a:off x="467544" y="1628800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1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797404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Безвозмездные поступления в бюджет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за 2017 год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93622060"/>
              </p:ext>
            </p:extLst>
          </p:nvPr>
        </p:nvGraphicFramePr>
        <p:xfrm>
          <a:off x="323528" y="1124744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за 2016-2017 годы</a:t>
            </a:r>
            <a:endParaRPr lang="ru-RU" sz="26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1126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745217"/>
              </p:ext>
            </p:extLst>
          </p:nvPr>
        </p:nvGraphicFramePr>
        <p:xfrm>
          <a:off x="611560" y="1182688"/>
          <a:ext cx="8136904" cy="534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Лист" r:id="rId4" imgW="5619649" imgH="4229172" progId="Excel.Sheet.8">
                  <p:embed/>
                </p:oleObj>
              </mc:Choice>
              <mc:Fallback>
                <p:oleObj name="Лист" r:id="rId4" imgW="5619649" imgH="422917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82688"/>
                        <a:ext cx="8136904" cy="5341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9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7890041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Крупнейшие налогоплательщики </a:t>
            </a:r>
            <a:b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в 2017 году</a:t>
            </a:r>
            <a:endParaRPr lang="ru-RU" sz="32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864785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492062652"/>
              </p:ext>
            </p:extLst>
          </p:nvPr>
        </p:nvGraphicFramePr>
        <p:xfrm>
          <a:off x="467544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15616" y="162880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Всего налоговых и неналоговых доходов 589 789 тыс. руб.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(100 %)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00165" y="214290"/>
            <a:ext cx="5929355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00033" y="1000109"/>
            <a:ext cx="821537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Бюджет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Доходы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Расходы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Дефицит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доходов бюджета над его расходами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2350" cy="504056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2700" b="1" dirty="0" smtClean="0">
                <a:solidFill>
                  <a:srgbClr val="7030A0"/>
                </a:solidFill>
                <a:latin typeface="Cambria" pitchFamily="18" charset="0"/>
              </a:rPr>
              <a:t>Недоимка по налоговым доходам</a:t>
            </a:r>
            <a:endParaRPr lang="ru-RU" sz="27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215182"/>
              </p:ext>
            </p:extLst>
          </p:nvPr>
        </p:nvGraphicFramePr>
        <p:xfrm>
          <a:off x="214282" y="928670"/>
          <a:ext cx="8715437" cy="56077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33582"/>
                <a:gridCol w="1263395"/>
                <a:gridCol w="988209"/>
                <a:gridCol w="1276788"/>
                <a:gridCol w="875701"/>
                <a:gridCol w="1177762"/>
              </a:tblGrid>
              <a:tr h="1155372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видов доходов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01.01.2017 года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01.01.2018 года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</a:p>
                    <a:p>
                      <a:pPr algn="ctr"/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(гр.4-гр.2)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</a:tr>
              <a:tr h="338905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6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38529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Налог на доходы физических лиц (51%)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2 065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11,8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1 910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11,5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- 155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6158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Земельный налог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5 150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29,4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5 109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30,8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- 41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59841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Налог на имущество физических лиц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8 240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47,0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7 510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45,2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- 730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787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1 606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9,2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1 685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+ 79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13045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Прочие налоговые платежи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458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2,6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394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2,4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- 64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754365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Cambria" pitchFamily="18" charset="0"/>
                        </a:rPr>
                        <a:t>ИТОГО: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17 519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16 608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- 911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580038"/>
            <a:ext cx="118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ambria" panose="02040503050406030204" pitchFamily="18" charset="0"/>
              </a:rPr>
              <a:t>т</a:t>
            </a:r>
            <a:r>
              <a:rPr lang="ru-RU" sz="1600" b="1" dirty="0" smtClean="0">
                <a:latin typeface="Cambria" panose="02040503050406030204" pitchFamily="18" charset="0"/>
              </a:rPr>
              <a:t>ыс. руб.</a:t>
            </a:r>
            <a:endParaRPr lang="ru-RU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98598556"/>
              </p:ext>
            </p:extLst>
          </p:nvPr>
        </p:nvGraphicFramePr>
        <p:xfrm>
          <a:off x="251520" y="764704"/>
          <a:ext cx="864096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96336" y="2341489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2017 год</a:t>
            </a:r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260648"/>
            <a:ext cx="8640960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доходов в разрезе налоговых, неналоговых 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безвозмездных поступлений городского округа Сухой Лог за 2015-2017  годы в сравнении с другими городами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1" y="214290"/>
            <a:ext cx="5929355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Расходы бюджета городского округа </a:t>
            </a:r>
          </a:p>
          <a:p>
            <a:pPr algn="ctr"/>
            <a:r>
              <a:rPr lang="ru-RU" sz="2200" b="1" dirty="0" smtClean="0">
                <a:latin typeface="Cambria" pitchFamily="18" charset="0"/>
              </a:rPr>
              <a:t>Сухой Лог</a:t>
            </a:r>
            <a:endParaRPr lang="ru-RU" sz="2200" b="1" dirty="0">
              <a:latin typeface="Cambria" pitchFamily="18" charset="0"/>
            </a:endParaRPr>
          </a:p>
        </p:txBody>
      </p:sp>
      <p:pic>
        <p:nvPicPr>
          <p:cNvPr id="6554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4371" y="515466"/>
            <a:ext cx="2500267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14281" y="1214423"/>
            <a:ext cx="586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</a:rPr>
              <a:t>Р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асходы 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местного бюджета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местного самоуправления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13" y="2438388"/>
            <a:ext cx="3571900" cy="928694"/>
          </a:xfrm>
          <a:prstGeom prst="roundRect">
            <a:avLst>
              <a:gd name="adj" fmla="val 1311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Классификация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по признакам</a:t>
            </a:r>
            <a:endParaRPr lang="ru-RU" sz="19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5074" y="4187657"/>
            <a:ext cx="2357455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Экономическая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 показывает деление расходов на текущие (</a:t>
            </a:r>
            <a:r>
              <a:rPr lang="ru-RU" sz="1400" dirty="0">
                <a:latin typeface="Cambria" pitchFamily="18" charset="0"/>
              </a:rPr>
              <a:t>заработная плата, закупки товаров и услуг и др</a:t>
            </a:r>
            <a:r>
              <a:rPr lang="ru-RU" sz="1400" dirty="0" smtClean="0">
                <a:latin typeface="Cambria" pitchFamily="18" charset="0"/>
              </a:rPr>
              <a:t>.) и капитальные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035" y="4187657"/>
            <a:ext cx="2286048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Функциональная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отражает направление средств бюджета на выполнение основных функций местного самоуправления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6117" y="4239898"/>
            <a:ext cx="2428892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Ведомственная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расходов по главным распорядителям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4214811" y="3500437"/>
            <a:ext cx="571504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 rot="8065304">
            <a:off x="1736010" y="3437372"/>
            <a:ext cx="786794" cy="50006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2124570">
            <a:off x="6431467" y="3487471"/>
            <a:ext cx="771547" cy="500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Сведения об исполнении бюджета городского округа Сухой Лог за 2015 - 2017  годы в сравнении с бюджетами других городских округов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55440685"/>
              </p:ext>
            </p:extLst>
          </p:nvPr>
        </p:nvGraphicFramePr>
        <p:xfrm>
          <a:off x="323529" y="1196752"/>
          <a:ext cx="835292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11560" y="908720"/>
            <a:ext cx="8064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6702143"/>
              </p:ext>
            </p:extLst>
          </p:nvPr>
        </p:nvGraphicFramePr>
        <p:xfrm>
          <a:off x="3707904" y="3125192"/>
          <a:ext cx="5231904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40159" y="2852936"/>
            <a:ext cx="320741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РАСХОДЫ бюджетов сопоставимых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городских округов,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052736"/>
            <a:ext cx="33843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ДОХОДЫ бюджетов сопоставимых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городских округов,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effectLst/>
        </p:spPr>
        <p:txBody>
          <a:bodyPr>
            <a:no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структура  расходов  за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5702066"/>
              </p:ext>
            </p:extLst>
          </p:nvPr>
        </p:nvGraphicFramePr>
        <p:xfrm>
          <a:off x="251520" y="705991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5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36522215"/>
              </p:ext>
            </p:extLst>
          </p:nvPr>
        </p:nvGraphicFramePr>
        <p:xfrm>
          <a:off x="142845" y="714356"/>
          <a:ext cx="900115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1836"/>
            <a:ext cx="8496944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6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Исполнение расходов бюджета городского округа Сухой Лог за 2017 год</a:t>
            </a:r>
            <a:br>
              <a:rPr kumimoji="0" lang="ru-RU" sz="6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09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0"/>
            <a:ext cx="8318728" cy="454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Динамика расходов бюджета городского округа Сухой Лог за 2016 – 2017 годы</a:t>
            </a:r>
            <a:b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83150363"/>
              </p:ext>
            </p:extLst>
          </p:nvPr>
        </p:nvGraphicFramePr>
        <p:xfrm>
          <a:off x="179512" y="764704"/>
          <a:ext cx="8784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349" y="116632"/>
            <a:ext cx="7983569" cy="500066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Социально - значимые расходы в 2017 году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endParaRPr lang="ru-RU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280170"/>
              </p:ext>
            </p:extLst>
          </p:nvPr>
        </p:nvGraphicFramePr>
        <p:xfrm>
          <a:off x="714348" y="785794"/>
          <a:ext cx="7972451" cy="41913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76279"/>
                <a:gridCol w="2306685"/>
                <a:gridCol w="1989487"/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2017 год - план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2017 год - факт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Всего расходов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1 647 382,1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1 575 403,2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Образование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941 851,5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926 144,6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Культура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109 169,1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109 169,1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0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Социальная политика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153 542,4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147 863,4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7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Физическая культура и спорт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16 331,9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16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331,9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1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Итого социально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-значимые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1 220 894,9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1 199 509,0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4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социально-значимых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расходов в общей сумме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74,1%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76,1%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Прочие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426 487,2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375 894,2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прочих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25,9%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23,9%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83568" y="5157192"/>
            <a:ext cx="7992888" cy="15121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52" dirty="0" smtClean="0">
                <a:latin typeface="Cambria" pitchFamily="18" charset="0"/>
              </a:rPr>
              <a:t>Количество </a:t>
            </a:r>
            <a:r>
              <a:rPr lang="ru-RU" sz="1552" dirty="0">
                <a:latin typeface="Cambria" pitchFamily="18" charset="0"/>
              </a:rPr>
              <a:t>работников занятых в бюджетной </a:t>
            </a:r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сфере</a:t>
            </a:r>
            <a:r>
              <a:rPr lang="ru-RU" sz="1552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– </a:t>
            </a:r>
            <a:r>
              <a:rPr lang="ru-RU" sz="1552" b="1">
                <a:solidFill>
                  <a:srgbClr val="FF0000"/>
                </a:solidFill>
                <a:latin typeface="Cambria" pitchFamily="18" charset="0"/>
              </a:rPr>
              <a:t>2 </a:t>
            </a:r>
            <a:r>
              <a:rPr lang="ru-RU" sz="1552" b="1" smtClean="0">
                <a:solidFill>
                  <a:srgbClr val="FF0000"/>
                </a:solidFill>
                <a:latin typeface="Cambria" pitchFamily="18" charset="0"/>
              </a:rPr>
              <a:t>630 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человек.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Количество муниципальных учреждений всего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– 53,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в том числе: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учреждений,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оказывающих муниципальные услуги –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44</a:t>
            </a:r>
          </a:p>
          <a:p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                                - бюджетные 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23</a:t>
            </a:r>
          </a:p>
          <a:p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                               - автономные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21</a:t>
            </a:r>
            <a:endParaRPr lang="ru-RU" sz="1552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552" dirty="0">
                <a:latin typeface="Cambria" pitchFamily="18" charset="0"/>
              </a:rPr>
              <a:t> </a:t>
            </a:r>
            <a:r>
              <a:rPr lang="ru-RU" sz="1552" dirty="0" smtClean="0">
                <a:latin typeface="Cambria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4986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Исполнение бюджета го Сухой Лог по расходам  за 2017 год в разрезе главных распорядителей бюджетных средств (ГРБС)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11431"/>
              </p:ext>
            </p:extLst>
          </p:nvPr>
        </p:nvGraphicFramePr>
        <p:xfrm>
          <a:off x="1043608" y="1340768"/>
          <a:ext cx="7412276" cy="49626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25927"/>
                <a:gridCol w="1528775"/>
                <a:gridCol w="1628787"/>
                <a:gridCol w="1628787"/>
              </a:tblGrid>
              <a:tr h="7744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ПЛАН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ФАКТ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 отклонения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Администрация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563 145,4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507 026,3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90,0%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образования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876 700,2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861 473,3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98,3%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по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культуре,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молодежной политике и спорту 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190 387,3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189 907,3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99,8%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Дума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4 172,2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4 172,2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100%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Cчетная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палата </a:t>
                      </a:r>
                      <a:endParaRPr lang="ru-RU" sz="1400" u="none" strike="noStrike" dirty="0" smtClean="0">
                        <a:latin typeface="Cambria" pitchFamily="18" charset="0"/>
                      </a:endParaRPr>
                    </a:p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2 593,5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2 511,0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96,8%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alpha val="4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Финансовое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управление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10 383,5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10 313,2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99,3%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443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   ИТОГО: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1 647 382,1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1 </a:t>
                      </a:r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575403,2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95,6%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5839" y="9502"/>
            <a:ext cx="8358247" cy="3338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6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Информация по исполнению муниципальных программ за 2017 год</a:t>
            </a:r>
            <a:br>
              <a:rPr kumimoji="0" lang="ru-RU" sz="6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                                                                                                                                        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                     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2607"/>
              </p:ext>
            </p:extLst>
          </p:nvPr>
        </p:nvGraphicFramePr>
        <p:xfrm>
          <a:off x="258477" y="476672"/>
          <a:ext cx="8712970" cy="613505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0040"/>
                <a:gridCol w="5897699"/>
                <a:gridCol w="864096"/>
                <a:gridCol w="875552"/>
                <a:gridCol w="715583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Процент исп.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системы образования в городском округе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876 417,6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861 190,7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98,3%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12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программа"Развитие физической культуры и спорта в городском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округе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36 166,9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36 166,9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100,0%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30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3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культуры  и искусства в городском округе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148 711,9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148 711,9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251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4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«Развитие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414 750,6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363 577,8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87,7%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5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"Молодежь Свердловской области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территории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 Сухой Лог до 2020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5 410,0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4</a:t>
                      </a:r>
                      <a:r>
                        <a:rPr lang="ru-RU" sz="900" baseline="0" dirty="0" smtClean="0">
                          <a:latin typeface="Cambria" pitchFamily="18" charset="0"/>
                        </a:rPr>
                        <a:t> 930,0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91,1%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6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«Управление муниципальными финансами городского округа Сухой Лог до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10 383,5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10 313,2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99,3%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7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субъектов малого и среднего предпринимательства в городском округе Сухой Лог до 2020 года"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1 052,5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1 052,5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8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"Поддержка социально ориентированных некоммерческих организаций в городском округе Сухой Лог до 2020 года"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930,0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930,0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1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9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"Выполнение муниципальных функций, переданных государственных полномочий 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обеспечение деятельности Администрации городского округа  до 2021 года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60 915,3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60 803,9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99,8%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10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«Управление и распоряжение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муниципальной  собственностью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округа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 на  2015-2021 годы"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7 291,0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6 789,4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93,1%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11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8 589,0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8 516,1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99,2%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077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2018,1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1 807,0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89,5%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13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«Экология и природопользование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на территории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latin typeface="Cambria" pitchFamily="18" charset="0"/>
                        </a:rPr>
                        <a:t>1 338,8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1 338,8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100%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45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14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доступным жильем малоимущих граждан, многодетных, молодых семей, а так же граждан, проживающих в сельской местности, в том числе молодых семей и молодых специалистов, на территории  городского округа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21 430,4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19 572,1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itchFamily="18" charset="0"/>
                        </a:rPr>
                        <a:t>91,3%</a:t>
                      </a:r>
                      <a:endParaRPr lang="ru-RU" sz="9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8476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ИТОГО: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1 595 405,6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1 525 700,2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itchFamily="18" charset="0"/>
                        </a:rPr>
                        <a:t>95,6%</a:t>
                      </a:r>
                      <a:endParaRPr lang="ru-RU" sz="900" b="1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39552" y="476672"/>
            <a:ext cx="8136904" cy="60170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b="1" dirty="0">
                <a:solidFill>
                  <a:srgbClr val="7030A0"/>
                </a:solidFill>
                <a:latin typeface="Cambria" panose="02040503050406030204" pitchFamily="18" charset="0"/>
                <a:cs typeface="Aharoni" pitchFamily="2" charset="-79"/>
              </a:rPr>
              <a:t>Уважаемые жители </a:t>
            </a:r>
            <a:r>
              <a:rPr lang="ru-RU" altLang="ru-RU" b="1" dirty="0" smtClean="0">
                <a:solidFill>
                  <a:srgbClr val="7030A0"/>
                </a:solidFill>
                <a:latin typeface="Cambria" panose="02040503050406030204" pitchFamily="18" charset="0"/>
                <a:cs typeface="Aharoni" pitchFamily="2" charset="-79"/>
              </a:rPr>
              <a:t>городского округа!</a:t>
            </a:r>
            <a:endParaRPr lang="ru-RU" altLang="ru-RU" b="1" dirty="0">
              <a:solidFill>
                <a:srgbClr val="7030A0"/>
              </a:solidFill>
              <a:latin typeface="Cambria" panose="020405030504060302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           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вам в краткой и доступной форме основные параметры исполнения местного бюджета за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2017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 местного бюджета в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хозяйстве и в сфере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социальной поддержки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граждан.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о расходах местного бюджета на детские сады,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1600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Мы 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2017 году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35283885"/>
              </p:ext>
            </p:extLst>
          </p:nvPr>
        </p:nvGraphicFramePr>
        <p:xfrm>
          <a:off x="683568" y="1556792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97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6678" y="1270916"/>
            <a:ext cx="4183880" cy="630070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Лог до 2020 года»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6471" y="2051146"/>
            <a:ext cx="4174087" cy="936104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6472" y="3133433"/>
            <a:ext cx="4183880" cy="720080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472" y="4005064"/>
            <a:ext cx="4174088" cy="649939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физической культуры и спорта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4325" y="4797151"/>
            <a:ext cx="4206233" cy="1224137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80778" y="188640"/>
            <a:ext cx="809567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Одними из наиболее финансовоёмких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37259" y="1307462"/>
            <a:ext cx="1152128" cy="594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861 190,7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7341" y="2151127"/>
            <a:ext cx="1133321" cy="7361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363 577,8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46702" y="3212976"/>
            <a:ext cx="1152128" cy="560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148 711,9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46702" y="4006931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36 166,9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25901" y="5030994"/>
            <a:ext cx="1128581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19 572,1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07815" y="2598300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2017 год представлена далее.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5840" y="3685944"/>
            <a:ext cx="1928827" cy="1428760"/>
          </a:xfrm>
          <a:prstGeom prst="rect">
            <a:avLst/>
          </a:prstGeom>
          <a:noFill/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4" y="3699397"/>
            <a:ext cx="1928827" cy="1433507"/>
          </a:xfrm>
          <a:prstGeom prst="rect">
            <a:avLst/>
          </a:prstGeom>
          <a:noFill/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3734" y="3699397"/>
            <a:ext cx="2000264" cy="1428760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79" y="5013176"/>
            <a:ext cx="1395309" cy="165618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Дошкольное образование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38,4%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(355 645,6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52290" y="5026305"/>
            <a:ext cx="1509627" cy="164305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Общее образование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46,9%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(434 031,1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6496" y="5015692"/>
            <a:ext cx="1558098" cy="165571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Молодежная политика и оздоровление детей,   2,3%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(21 286,5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8304" y="5013176"/>
            <a:ext cx="1570957" cy="165618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2,5%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(23 108,1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77" y="144078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Структура системы образования городского округа Сухой Лог состоит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из 34 муниципальных учреждений образования: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дошкольное образование </a:t>
            </a:r>
            <a:endParaRPr lang="ru-RU" u="sng" dirty="0" smtClean="0">
              <a:latin typeface="Cambria" pitchFamily="18" charset="0"/>
            </a:endParaRP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14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797" y="1256600"/>
            <a:ext cx="279027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общее </a:t>
            </a:r>
            <a:r>
              <a:rPr lang="ru-RU" u="sng" dirty="0" smtClean="0">
                <a:latin typeface="Cambria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13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6" y="2449327"/>
            <a:ext cx="278178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Cambria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6</a:t>
            </a:r>
            <a:r>
              <a:rPr lang="ru-RU" dirty="0" smtClean="0">
                <a:latin typeface="Cambria" pitchFamily="18" charset="0"/>
              </a:rPr>
              <a:t> учреждений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5" y="1260945"/>
            <a:ext cx="261371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" pitchFamily="18" charset="0"/>
              </a:rPr>
              <a:t>прочие учреждения </a:t>
            </a:r>
            <a:r>
              <a:rPr lang="ru-RU" u="sng" dirty="0" smtClean="0">
                <a:latin typeface="Cambria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</a:t>
            </a:r>
            <a:r>
              <a:rPr lang="ru-RU" dirty="0">
                <a:latin typeface="Cambria" pitchFamily="18" charset="0"/>
              </a:rPr>
              <a:t> учреждение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2177014"/>
            <a:ext cx="5112627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- МАУ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</a:rPr>
              <a:t>ДО «ДЮСШ»;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- МАУ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</a:rPr>
              <a:t>ДО «Центр дополнительного образования» 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ДО «Сухоложская детская музыкальная школа»;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ДО «Сухоложская детская школа искусств №1»; 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ДО ДЮСШ «Олимпик»;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«городской молодежный центр»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58" y="2703328"/>
            <a:ext cx="432107" cy="3754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0" y="897047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6" y="887344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4099" y="790409"/>
            <a:ext cx="841846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97363" y="5028326"/>
            <a:ext cx="1535485" cy="165161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Дополни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тельное образование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9,9%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(92 073,2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600431019"/>
              </p:ext>
            </p:extLst>
          </p:nvPr>
        </p:nvGraphicFramePr>
        <p:xfrm>
          <a:off x="1164369" y="4365104"/>
          <a:ext cx="71287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53496" y="3832137"/>
            <a:ext cx="78185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2015-2017 гг. (тыс. руб.)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51175" y="4221088"/>
            <a:ext cx="7920880" cy="1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7927"/>
              </p:ext>
            </p:extLst>
          </p:nvPr>
        </p:nvGraphicFramePr>
        <p:xfrm>
          <a:off x="918359" y="995835"/>
          <a:ext cx="7488832" cy="2823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9749"/>
                <a:gridCol w="1299083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Дошкольное образование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355 300,2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569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общего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434 191,7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дополнительного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32 916,8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25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16 356,5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41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Обеспечение реализации муниципальной программы "Развитие системы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22 425,5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51175" y="116631"/>
            <a:ext cx="8155180" cy="6859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в городском округе </a:t>
            </a:r>
          </a:p>
          <a:p>
            <a:pPr lvl="0" algn="ctr" fontAlgn="b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 до 2020 года»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системы образования в городском округе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Сухой Лог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 2020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года»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03145"/>
              </p:ext>
            </p:extLst>
          </p:nvPr>
        </p:nvGraphicFramePr>
        <p:xfrm>
          <a:off x="683568" y="908720"/>
          <a:ext cx="8136904" cy="56972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56584"/>
                <a:gridCol w="936104"/>
                <a:gridCol w="1008112"/>
                <a:gridCol w="936104"/>
              </a:tblGrid>
              <a:tr h="3121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2017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92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179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 возрасте 3-7 лет, скорректированной на численность детей в возрасте 5-7 лет, обучающихся в школе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9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бщеобразовательных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образовательного стандарта и федерального образовательного стандарта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75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возможностями здоровья образовательными услугами коррекционного образования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охваченных программами дополнительного  образования детей, в общей численности детей и молодежи в возрасте от 5-18 лет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87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8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Число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27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15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4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 и подростков,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18,3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  <a:latin typeface="Cambria" panose="02040503050406030204" pitchFamily="18" charset="0"/>
                        </a:rPr>
                        <a:t>Охват детей оздоровительными мероприятиями при проведении оздоровительной кампании в городском округе Сухой Лог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80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5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214290"/>
            <a:ext cx="58579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09" y="857233"/>
            <a:ext cx="5357851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На территории городского округа в 2017 году осуществляли деятельность 14 муниципальных детских дошкольных образовательных учреждений, в том числе: </a:t>
            </a:r>
          </a:p>
          <a:p>
            <a:pPr algn="ctr"/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9 автономных и 5 бюджетных.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357827"/>
            <a:ext cx="203594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4" descr="http://im5-tub-ru.yandex.net/i?id=516822819-3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7" y="3714752"/>
            <a:ext cx="2028363" cy="14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46226"/>
              </p:ext>
            </p:extLst>
          </p:nvPr>
        </p:nvGraphicFramePr>
        <p:xfrm>
          <a:off x="428596" y="2490977"/>
          <a:ext cx="6143669" cy="39967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7140"/>
                <a:gridCol w="864098"/>
                <a:gridCol w="1152128"/>
                <a:gridCol w="1152128"/>
                <a:gridCol w="1208175"/>
              </a:tblGrid>
              <a:tr h="452022"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Ед. изм.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2016 год   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2017 год 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2017 год   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679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Численность воспитанников ДОУ от 1,5 до 7 лет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3 132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3 219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3 161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59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муниципальных ДОУ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110,4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112,4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072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Среднемесячная  заработная плата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руб.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28 197,4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28 030,0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28 036,8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071679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03562197"/>
              </p:ext>
            </p:extLst>
          </p:nvPr>
        </p:nvGraphicFramePr>
        <p:xfrm>
          <a:off x="5868144" y="44624"/>
          <a:ext cx="3214679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3" y="285728"/>
            <a:ext cx="5857916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3" y="928671"/>
            <a:ext cx="578644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городского округа Сухой Лог в 2017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96047"/>
              </p:ext>
            </p:extLst>
          </p:nvPr>
        </p:nvGraphicFramePr>
        <p:xfrm>
          <a:off x="571473" y="2391896"/>
          <a:ext cx="7929617" cy="2442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16552"/>
                <a:gridCol w="864096"/>
                <a:gridCol w="936104"/>
                <a:gridCol w="936104"/>
                <a:gridCol w="976761"/>
              </a:tblGrid>
              <a:tr h="4610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2016 год 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2017 год 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2017 год 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5 396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5 444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  <a:tr h="7139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83,2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02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Среднемесячная  заработная плата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30 964,6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30 952,0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31 232,0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4" descr="http://im0-tub-ru.yandex.net/i?id=323289987-4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72074"/>
            <a:ext cx="2143140" cy="16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http://im3-tub-ru.yandex.net/i?id=389757359-0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1" y="5072075"/>
            <a:ext cx="2143140" cy="16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5" descr="http://im2-tub-ru.yandex.net/i?id=626451437-0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1" y="5072075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0670991"/>
              </p:ext>
            </p:extLst>
          </p:nvPr>
        </p:nvGraphicFramePr>
        <p:xfrm>
          <a:off x="6516216" y="332656"/>
          <a:ext cx="25202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845" y="116632"/>
            <a:ext cx="860897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71448607"/>
              </p:ext>
            </p:extLst>
          </p:nvPr>
        </p:nvGraphicFramePr>
        <p:xfrm>
          <a:off x="5928003" y="854164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25234" y="2918750"/>
            <a:ext cx="5651613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338" y="837682"/>
            <a:ext cx="5547793" cy="22312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дополнительного образования в городском округе Сухой 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chemeClr val="tx2"/>
                </a:solidFill>
                <a:latin typeface="Cambria" panose="02040503050406030204" pitchFamily="18" charset="0"/>
              </a:rPr>
              <a:t>«Развитие системы образования в городском округе Сухой Лог до 2020 года</a:t>
            </a:r>
            <a:r>
              <a:rPr lang="ru-RU" sz="1600" dirty="0" smtClean="0">
                <a:solidFill>
                  <a:schemeClr val="tx2"/>
                </a:solidFill>
                <a:latin typeface="Cambria" panose="02040503050406030204" pitchFamily="18" charset="0"/>
              </a:rPr>
              <a:t>» свою деятельность осуществляют две организации дополнительного образования детей: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МАУ ДО «ДЮСШ» и МАУ ДО «Центр дополнительного образования».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Picture 12" descr="C:\Documents and Settings\Светлана\Local Settings\Temporary Internet Files\Content.IE5\Y9VG143M\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58" y="3149621"/>
            <a:ext cx="2183110" cy="16373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9" name="Picture 23" descr="&amp;Mcy;&amp;Acy;&amp;Ucy;&amp;Dcy;&amp;Ocy; &amp;TScy;&amp;D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272" y="5061253"/>
            <a:ext cx="2215995" cy="155119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582025065"/>
              </p:ext>
            </p:extLst>
          </p:nvPr>
        </p:nvGraphicFramePr>
        <p:xfrm>
          <a:off x="2699792" y="3356992"/>
          <a:ext cx="6144027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2000264" cy="140205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Рисунок 7" descr="http://im4-tub-ru.yandex.net/i?id=171533812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521848"/>
            <a:ext cx="2000263" cy="150019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785927"/>
            <a:ext cx="2000264" cy="15001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69" name="Picture 5" descr="C:\Documents and Settings\Светлана\Local Settings\Temporary Internet Files\Content.IE5\Y9VG143M\detskiy_gorodok_ribakov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9154" y="5252641"/>
            <a:ext cx="2071703" cy="1446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1" name="Picture 7" descr="C:\Documents and Settings\Светлана\Local Settings\Temporary Internet Files\Content.IE5\UVYVIHEN\IMG_031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3485" y="5252641"/>
            <a:ext cx="1928827" cy="1446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2" name="Picture 8" descr="C:\Documents and Settings\Светлана\Local Settings\Temporary Internet Files\Content.IE5\UVYVIHEN\Riasna0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7353" y="5252642"/>
            <a:ext cx="2071703" cy="14231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298" y="152400"/>
            <a:ext cx="6357983" cy="415498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i="1" dirty="0" smtClean="0">
                <a:latin typeface="Cambria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100" b="1" i="1" dirty="0">
                <a:latin typeface="Cambria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7344"/>
              </p:ext>
            </p:extLst>
          </p:nvPr>
        </p:nvGraphicFramePr>
        <p:xfrm>
          <a:off x="2489002" y="714357"/>
          <a:ext cx="6369280" cy="2443030"/>
        </p:xfrm>
        <a:graphic>
          <a:graphicData uri="http://schemas.openxmlformats.org/drawingml/2006/table">
            <a:tbl>
              <a:tblPr firstRow="1" bandRow="1"/>
              <a:tblGrid>
                <a:gridCol w="3435117"/>
                <a:gridCol w="1001909"/>
                <a:gridCol w="1001909"/>
                <a:gridCol w="930345"/>
              </a:tblGrid>
              <a:tr h="287921">
                <a:tc rowSpan="2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2016 год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2017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603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1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mbria" pitchFamily="18" charset="0"/>
                          <a:cs typeface="+mn-cs"/>
                        </a:rPr>
                        <a:t>Всего</a:t>
                      </a:r>
                      <a:r>
                        <a:rPr lang="ru-RU" sz="1400" b="0" baseline="0" dirty="0" smtClean="0">
                          <a:latin typeface="Cambria" pitchFamily="18" charset="0"/>
                          <a:cs typeface="+mn-cs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  <a:cs typeface="Times New Roman" pitchFamily="18" charset="0"/>
                        </a:rPr>
                        <a:t>расходы на летнюю оздоровительную компанию</a:t>
                      </a:r>
                      <a:r>
                        <a:rPr lang="ru-RU" sz="1400" b="0" baseline="0" dirty="0" smtClean="0">
                          <a:latin typeface="Cambria" pitchFamily="18" charset="0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400" b="0" baseline="0" dirty="0" smtClean="0">
                          <a:latin typeface="Cambria" pitchFamily="18" charset="0"/>
                          <a:cs typeface="+mn-cs"/>
                        </a:rPr>
                        <a:t>в том числе: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13 995,5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16 356,5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16 356,5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457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областного бюджета, тыс. руб.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10 851,7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12 356,5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73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местного бюджета, тыс. руб.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3 143,8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3 999,9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2500298" y="3298497"/>
            <a:ext cx="6369279" cy="184665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mbria" pitchFamily="18" charset="0"/>
                <a:cs typeface="Times New Roman" pitchFamily="18" charset="0"/>
              </a:rPr>
              <a:t>         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Общее </a:t>
            </a:r>
            <a:r>
              <a:rPr lang="ru-RU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количество 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детей, оздоровленных </a:t>
            </a:r>
            <a:r>
              <a:rPr lang="ru-RU" sz="14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за летний период 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составило 3 282 человека: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в лагерях дневного пребывания – 2 256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в загородных лагерях – 630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в детских санаториях – 396 человек.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Число несовершеннолетних граждан в возрасте от 14 до 18 лет, трудоустроенных в летний период – 169 человек, планируемое количество – 280 человек.</a:t>
            </a:r>
            <a:endParaRPr lang="ru-RU" sz="14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324" y="212822"/>
            <a:ext cx="8712968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В рамках пяти подпрограмм  муниципальной программы «Развитие системы образования в городском округе Сухой Лог до 2020 года»</a:t>
            </a:r>
          </a:p>
          <a:p>
            <a:pPr algn="ctr">
              <a:lnSpc>
                <a:spcPct val="110000"/>
              </a:lnSpc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расходы были направлены на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ru-RU" sz="1600" dirty="0" smtClean="0">
                <a:latin typeface="Cambria" panose="02040503050406030204" pitchFamily="18" charset="0"/>
              </a:rPr>
              <a:t>Выполнение </a:t>
            </a:r>
            <a:r>
              <a:rPr lang="ru-RU" sz="1600" dirty="0">
                <a:latin typeface="Cambria" panose="02040503050406030204" pitchFamily="18" charset="0"/>
              </a:rPr>
              <a:t>муниципального задания в </a:t>
            </a:r>
            <a:r>
              <a:rPr lang="ru-RU" sz="1600" b="1" dirty="0">
                <a:latin typeface="Cambria" panose="02040503050406030204" pitchFamily="18" charset="0"/>
              </a:rPr>
              <a:t>14 </a:t>
            </a:r>
            <a:r>
              <a:rPr lang="ru-RU" sz="1600" dirty="0">
                <a:latin typeface="Cambria" panose="02040503050406030204" pitchFamily="18" charset="0"/>
              </a:rPr>
              <a:t>дошкольных учреждениях, в </a:t>
            </a:r>
            <a:r>
              <a:rPr lang="ru-RU" sz="1600" b="1" dirty="0">
                <a:latin typeface="Cambria" panose="02040503050406030204" pitchFamily="18" charset="0"/>
              </a:rPr>
              <a:t>13</a:t>
            </a:r>
            <a:r>
              <a:rPr lang="ru-RU" sz="1600" dirty="0">
                <a:latin typeface="Cambria" panose="02040503050406030204" pitchFamily="18" charset="0"/>
              </a:rPr>
              <a:t> школах, в 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latin typeface="Cambria" panose="02040503050406030204" pitchFamily="18" charset="0"/>
              </a:rPr>
              <a:t>       2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</a:rPr>
              <a:t>муниципальных  учреждениях дополнительного образования детей на сумму </a:t>
            </a:r>
            <a:endParaRPr lang="ru-RU" sz="1600" dirty="0" smtClean="0">
              <a:latin typeface="Cambria" panose="020405030504060302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latin typeface="Cambria" panose="02040503050406030204" pitchFamily="18" charset="0"/>
              </a:rPr>
              <a:t>       750 </a:t>
            </a:r>
            <a:r>
              <a:rPr lang="ru-RU" sz="1600" b="1" dirty="0">
                <a:latin typeface="Cambria" panose="02040503050406030204" pitchFamily="18" charset="0"/>
              </a:rPr>
              <a:t>521,6 тыс. руб</a:t>
            </a:r>
            <a:r>
              <a:rPr lang="ru-RU" sz="1600" dirty="0">
                <a:latin typeface="Cambria" panose="02040503050406030204" pitchFamily="18" charset="0"/>
              </a:rPr>
              <a:t>.;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Cambria" panose="02040503050406030204" pitchFamily="18" charset="0"/>
              </a:rPr>
              <a:t>Проведение ремонтных работ с целью исполнения предписаний надзорных органов  </a:t>
            </a:r>
            <a:r>
              <a:rPr lang="ru-RU" sz="1600" b="1" dirty="0">
                <a:latin typeface="Cambria" panose="02040503050406030204" pitchFamily="18" charset="0"/>
              </a:rPr>
              <a:t>-</a:t>
            </a:r>
          </a:p>
          <a:p>
            <a:r>
              <a:rPr lang="ru-RU" sz="1600" b="1" dirty="0">
                <a:latin typeface="Cambria" panose="02040503050406030204" pitchFamily="18" charset="0"/>
              </a:rPr>
              <a:t>        17 263,3 тыс. руб</a:t>
            </a:r>
            <a:r>
              <a:rPr lang="ru-RU" sz="1600" dirty="0">
                <a:latin typeface="Cambria" panose="02040503050406030204" pitchFamily="18" charset="0"/>
              </a:rPr>
              <a:t>.;</a:t>
            </a:r>
          </a:p>
          <a:p>
            <a:pPr marL="342900" indent="-342900">
              <a:buAutoNum type="arabicPeriod" startAt="3"/>
            </a:pPr>
            <a:r>
              <a:rPr lang="ru-RU" sz="1600" dirty="0" smtClean="0">
                <a:latin typeface="Cambria" panose="02040503050406030204" pitchFamily="18" charset="0"/>
              </a:rPr>
              <a:t>Приобретение </a:t>
            </a:r>
            <a:r>
              <a:rPr lang="ru-RU" sz="1600" dirty="0">
                <a:latin typeface="Cambria" panose="02040503050406030204" pitchFamily="18" charset="0"/>
              </a:rPr>
              <a:t>оборудования в мед. кабинет, в </a:t>
            </a:r>
            <a:r>
              <a:rPr lang="ru-RU" sz="1600" dirty="0" smtClean="0">
                <a:latin typeface="Cambria" panose="02040503050406030204" pitchFamily="18" charset="0"/>
              </a:rPr>
              <a:t>МАОУ </a:t>
            </a:r>
            <a:r>
              <a:rPr lang="ru-RU" sz="1600" dirty="0">
                <a:latin typeface="Cambria" panose="02040503050406030204" pitchFamily="18" charset="0"/>
              </a:rPr>
              <a:t>СОШ №3, оборудование и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</a:rPr>
              <a:t>       инвентарь  </a:t>
            </a:r>
            <a:r>
              <a:rPr lang="ru-RU" sz="1600" dirty="0">
                <a:latin typeface="Cambria" panose="02040503050406030204" pitchFamily="18" charset="0"/>
              </a:rPr>
              <a:t>в столовую начальной школы МАОУ СОШ №4 – </a:t>
            </a:r>
            <a:r>
              <a:rPr lang="ru-RU" sz="1600" b="1" dirty="0">
                <a:latin typeface="Cambria" panose="02040503050406030204" pitchFamily="18" charset="0"/>
              </a:rPr>
              <a:t>1 000,0 тыс. руб.;</a:t>
            </a:r>
          </a:p>
          <a:p>
            <a:r>
              <a:rPr lang="ru-RU" sz="1600" dirty="0">
                <a:latin typeface="Cambria" panose="02040503050406030204" pitchFamily="18" charset="0"/>
              </a:rPr>
              <a:t>4.   </a:t>
            </a:r>
            <a:r>
              <a:rPr lang="ru-RU" sz="1600" dirty="0" smtClean="0">
                <a:latin typeface="Cambria" panose="02040503050406030204" pitchFamily="18" charset="0"/>
              </a:rPr>
              <a:t> Организация </a:t>
            </a:r>
            <a:r>
              <a:rPr lang="ru-RU" sz="1600" dirty="0">
                <a:latin typeface="Cambria" panose="02040503050406030204" pitchFamily="18" charset="0"/>
              </a:rPr>
              <a:t>питания детей в образовательных учреждениях  – </a:t>
            </a:r>
            <a:r>
              <a:rPr lang="ru-RU" sz="1600" b="1" dirty="0">
                <a:latin typeface="Cambria" panose="02040503050406030204" pitchFamily="18" charset="0"/>
              </a:rPr>
              <a:t>42 903,0 тыс. руб.;</a:t>
            </a:r>
          </a:p>
          <a:p>
            <a:pPr marL="342900" indent="-342900">
              <a:buAutoNum type="arabicPeriod" startAt="5"/>
            </a:pPr>
            <a:r>
              <a:rPr lang="ru-RU" sz="1600" dirty="0" smtClean="0">
                <a:latin typeface="Cambria" panose="02040503050406030204" pitchFamily="18" charset="0"/>
              </a:rPr>
              <a:t>Оплата </a:t>
            </a:r>
            <a:r>
              <a:rPr lang="ru-RU" sz="1600" dirty="0">
                <a:latin typeface="Cambria" panose="02040503050406030204" pitchFamily="18" charset="0"/>
              </a:rPr>
              <a:t>бесплатного проезда детей –сирот,  детей, оставшихся без попечения родителей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 smtClean="0">
                <a:latin typeface="Cambria" panose="02040503050406030204" pitchFamily="18" charset="0"/>
              </a:rPr>
              <a:t>    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</a:rPr>
              <a:t>(17 человек) – </a:t>
            </a:r>
            <a:r>
              <a:rPr lang="ru-RU" sz="1600" b="1" dirty="0">
                <a:latin typeface="Cambria" panose="02040503050406030204" pitchFamily="18" charset="0"/>
              </a:rPr>
              <a:t>111,7 тыс. руб.</a:t>
            </a:r>
            <a:r>
              <a:rPr lang="ru-RU" sz="1600" dirty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AutoNum type="arabicPeriod" startAt="6"/>
            </a:pPr>
            <a:r>
              <a:rPr lang="ru-RU" sz="1600" dirty="0" smtClean="0">
                <a:latin typeface="Cambria" panose="02040503050406030204" pitchFamily="18" charset="0"/>
              </a:rPr>
              <a:t>Капитальный </a:t>
            </a:r>
            <a:r>
              <a:rPr lang="ru-RU" sz="1600" dirty="0">
                <a:latin typeface="Cambria" panose="02040503050406030204" pitchFamily="18" charset="0"/>
              </a:rPr>
              <a:t>ремонт МАОУ СОШ № 5 с дополнительным открытием 25 мест – </a:t>
            </a:r>
            <a:r>
              <a:rPr lang="ru-RU" sz="1600" b="1" dirty="0">
                <a:latin typeface="Cambria" panose="02040503050406030204" pitchFamily="18" charset="0"/>
              </a:rPr>
              <a:t>2 </a:t>
            </a:r>
            <a:r>
              <a:rPr lang="ru-RU" sz="1600" b="1" dirty="0" smtClean="0">
                <a:latin typeface="Cambria" panose="02040503050406030204" pitchFamily="18" charset="0"/>
              </a:rPr>
              <a:t>943,2</a:t>
            </a:r>
          </a:p>
          <a:p>
            <a:r>
              <a:rPr lang="ru-RU" sz="1600" b="1" dirty="0"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latin typeface="Cambria" panose="02040503050406030204" pitchFamily="18" charset="0"/>
              </a:rPr>
              <a:t>       </a:t>
            </a:r>
            <a:r>
              <a:rPr lang="ru-RU" sz="1600" b="1" dirty="0">
                <a:latin typeface="Cambria" panose="02040503050406030204" pitchFamily="18" charset="0"/>
              </a:rPr>
              <a:t>тыс. руб.</a:t>
            </a:r>
            <a:r>
              <a:rPr lang="ru-RU" sz="1600" dirty="0">
                <a:latin typeface="Cambria" panose="02040503050406030204" pitchFamily="18" charset="0"/>
              </a:rPr>
              <a:t>;</a:t>
            </a:r>
          </a:p>
          <a:p>
            <a:r>
              <a:rPr lang="ru-RU" sz="1600" dirty="0">
                <a:latin typeface="Cambria" panose="02040503050406030204" pitchFamily="18" charset="0"/>
              </a:rPr>
              <a:t>7.  </a:t>
            </a:r>
            <a:r>
              <a:rPr lang="ru-RU" sz="1600" dirty="0" smtClean="0">
                <a:latin typeface="Cambria" panose="02040503050406030204" pitchFamily="18" charset="0"/>
              </a:rPr>
              <a:t>  </a:t>
            </a:r>
            <a:r>
              <a:rPr lang="ru-RU" sz="1600" dirty="0">
                <a:latin typeface="Cambria" panose="02040503050406030204" pitchFamily="18" charset="0"/>
              </a:rPr>
              <a:t>Капитальный ремонт спортивного зала МБОУ СОШ №9  -</a:t>
            </a:r>
            <a:r>
              <a:rPr lang="ru-RU" sz="1600" b="1" dirty="0">
                <a:latin typeface="Cambria" panose="02040503050406030204" pitchFamily="18" charset="0"/>
              </a:rPr>
              <a:t>1 547,1 тыс. руб.;</a:t>
            </a:r>
          </a:p>
          <a:p>
            <a:pPr marL="342900" indent="-342900">
              <a:buAutoNum type="arabicPeriod" startAt="8"/>
            </a:pPr>
            <a:r>
              <a:rPr lang="ru-RU" sz="1600" dirty="0" smtClean="0">
                <a:latin typeface="Cambria" panose="02040503050406030204" pitchFamily="18" charset="0"/>
              </a:rPr>
              <a:t>Приобретение </a:t>
            </a:r>
            <a:r>
              <a:rPr lang="ru-RU" sz="1600" dirty="0">
                <a:latin typeface="Cambria" panose="02040503050406030204" pitchFamily="18" charset="0"/>
              </a:rPr>
              <a:t>современного оборудования в кабинеты химии, физики, технологии в   </a:t>
            </a:r>
            <a:endParaRPr lang="ru-RU" sz="1600" dirty="0" smtClean="0">
              <a:latin typeface="Cambria" panose="02040503050406030204" pitchFamily="18" charset="0"/>
            </a:endParaRPr>
          </a:p>
          <a:p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</a:rPr>
              <a:t>       </a:t>
            </a:r>
            <a:r>
              <a:rPr lang="ru-RU" sz="1600" dirty="0">
                <a:latin typeface="Cambria" panose="02040503050406030204" pitchFamily="18" charset="0"/>
              </a:rPr>
              <a:t>МАОУ СОШ №4, приобретение 3-принтера в МАДОУ №43 </a:t>
            </a:r>
            <a:r>
              <a:rPr lang="ru-RU" sz="1600" b="1" dirty="0">
                <a:latin typeface="Cambria" panose="02040503050406030204" pitchFamily="18" charset="0"/>
              </a:rPr>
              <a:t>– 5200,0 тыс. руб.;</a:t>
            </a:r>
          </a:p>
          <a:p>
            <a:pPr marL="342900" indent="-342900">
              <a:buAutoNum type="arabicPeriod" startAt="9"/>
            </a:pPr>
            <a:r>
              <a:rPr lang="ru-RU" sz="1600" dirty="0" smtClean="0">
                <a:latin typeface="Cambria" panose="02040503050406030204" pitchFamily="18" charset="0"/>
              </a:rPr>
              <a:t>Приобретение </a:t>
            </a:r>
            <a:r>
              <a:rPr lang="ru-RU" sz="1600" dirty="0">
                <a:latin typeface="Cambria" panose="02040503050406030204" pitchFamily="18" charset="0"/>
              </a:rPr>
              <a:t>оборудования для создания клубов в МАОУ Лицей №17 и МАОУ СОШ №</a:t>
            </a:r>
            <a:r>
              <a:rPr lang="ru-RU" sz="1600" dirty="0" smtClean="0">
                <a:latin typeface="Cambria" panose="02040503050406030204" pitchFamily="18" charset="0"/>
              </a:rPr>
              <a:t>4</a:t>
            </a:r>
          </a:p>
          <a:p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</a:rPr>
              <a:t>       </a:t>
            </a:r>
            <a:r>
              <a:rPr lang="ru-RU" sz="1600" dirty="0">
                <a:latin typeface="Cambria" panose="02040503050406030204" pitchFamily="18" charset="0"/>
              </a:rPr>
              <a:t>по патриотическому воспитанию детей  - </a:t>
            </a:r>
            <a:r>
              <a:rPr lang="ru-RU" sz="1600" b="1" dirty="0">
                <a:latin typeface="Cambria" panose="02040503050406030204" pitchFamily="18" charset="0"/>
              </a:rPr>
              <a:t>151,1 тыс. руб.;</a:t>
            </a:r>
          </a:p>
          <a:p>
            <a:pPr marL="342900" indent="-342900">
              <a:buAutoNum type="arabicPeriod" startAt="10"/>
            </a:pPr>
            <a:r>
              <a:rPr lang="ru-RU" sz="1600" dirty="0" smtClean="0">
                <a:latin typeface="Cambria" panose="02040503050406030204" pitchFamily="18" charset="0"/>
              </a:rPr>
              <a:t> Проведение </a:t>
            </a:r>
            <a:r>
              <a:rPr lang="ru-RU" sz="1600" dirty="0">
                <a:latin typeface="Cambria" panose="02040503050406030204" pitchFamily="18" charset="0"/>
              </a:rPr>
              <a:t>мероприятий  для детей и молодежи, спортивных мероприятий </a:t>
            </a:r>
            <a:r>
              <a:rPr lang="ru-RU" sz="1600" dirty="0" smtClean="0">
                <a:latin typeface="Cambria" panose="02040503050406030204" pitchFamily="18" charset="0"/>
              </a:rPr>
              <a:t>  </a:t>
            </a:r>
          </a:p>
          <a:p>
            <a:r>
              <a:rPr lang="ru-RU" sz="1600" dirty="0"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</a:rPr>
              <a:t>       областного масштаба </a:t>
            </a:r>
            <a:r>
              <a:rPr lang="ru-RU" sz="1600" dirty="0">
                <a:latin typeface="Cambria" panose="02040503050406030204" pitchFamily="18" charset="0"/>
              </a:rPr>
              <a:t>– </a:t>
            </a:r>
            <a:r>
              <a:rPr lang="ru-RU" sz="1600" b="1" dirty="0">
                <a:latin typeface="Cambria" panose="02040503050406030204" pitchFamily="18" charset="0"/>
              </a:rPr>
              <a:t>592,6 тыс. руб.;</a:t>
            </a:r>
          </a:p>
          <a:p>
            <a:r>
              <a:rPr lang="ru-RU" sz="1600" dirty="0">
                <a:latin typeface="Cambria" panose="02040503050406030204" pitchFamily="18" charset="0"/>
              </a:rPr>
              <a:t>11. </a:t>
            </a:r>
            <a:r>
              <a:rPr lang="ru-RU" sz="1600" dirty="0" smtClean="0">
                <a:latin typeface="Cambria" panose="02040503050406030204" pitchFamily="18" charset="0"/>
              </a:rPr>
              <a:t> Поддержка </a:t>
            </a:r>
            <a:r>
              <a:rPr lang="ru-RU" sz="1600" dirty="0">
                <a:latin typeface="Cambria" panose="02040503050406030204" pitchFamily="18" charset="0"/>
              </a:rPr>
              <a:t>талантливой молодежи и педагогов – </a:t>
            </a:r>
            <a:r>
              <a:rPr lang="ru-RU" sz="1600" b="1" dirty="0">
                <a:latin typeface="Cambria" panose="02040503050406030204" pitchFamily="18" charset="0"/>
              </a:rPr>
              <a:t>175,0 тыс. руб</a:t>
            </a:r>
            <a:r>
              <a:rPr lang="ru-RU" sz="1600" dirty="0">
                <a:latin typeface="Cambria" panose="02040503050406030204" pitchFamily="18" charset="0"/>
              </a:rPr>
              <a:t>.;</a:t>
            </a:r>
          </a:p>
          <a:p>
            <a:r>
              <a:rPr lang="ru-RU" sz="1600" dirty="0">
                <a:latin typeface="Cambria" panose="02040503050406030204" pitchFamily="18" charset="0"/>
              </a:rPr>
              <a:t>12.  </a:t>
            </a:r>
            <a:r>
              <a:rPr lang="ru-RU" sz="1600" dirty="0" smtClean="0">
                <a:latin typeface="Cambria" panose="02040503050406030204" pitchFamily="18" charset="0"/>
              </a:rPr>
              <a:t>Расходы </a:t>
            </a:r>
            <a:r>
              <a:rPr lang="ru-RU" sz="1600" dirty="0">
                <a:latin typeface="Cambria" panose="02040503050406030204" pitchFamily="18" charset="0"/>
              </a:rPr>
              <a:t>на летнюю оздоровительную компанию – </a:t>
            </a:r>
            <a:r>
              <a:rPr lang="ru-RU" sz="1600" b="1" dirty="0">
                <a:latin typeface="Cambria" panose="02040503050406030204" pitchFamily="18" charset="0"/>
              </a:rPr>
              <a:t>16 356,5 тыс. руб</a:t>
            </a:r>
            <a:r>
              <a:rPr lang="ru-RU" sz="1600" b="1" dirty="0" smtClean="0">
                <a:latin typeface="Cambria" panose="020405030504060302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Показатели социально-экономического развития городского округа Сухой Лог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за 2017 год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27695"/>
              </p:ext>
            </p:extLst>
          </p:nvPr>
        </p:nvGraphicFramePr>
        <p:xfrm>
          <a:off x="1223628" y="1124744"/>
          <a:ext cx="7008440" cy="45491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96072"/>
                <a:gridCol w="1080120"/>
                <a:gridCol w="1152128"/>
                <a:gridCol w="1080120"/>
              </a:tblGrid>
              <a:tr h="3086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5151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(среднегодовая), (человек)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48 548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30 379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32 202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Прожиточный минимум,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9 162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10 031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объемов жилищного строительства, (кв.м)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16 763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2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7019"/>
            <a:ext cx="856895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59388"/>
              </p:ext>
            </p:extLst>
          </p:nvPr>
        </p:nvGraphicFramePr>
        <p:xfrm>
          <a:off x="930517" y="1215228"/>
          <a:ext cx="748883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250"/>
                <a:gridCol w="1641582"/>
              </a:tblGrid>
              <a:tr h="4870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модернизация жилищно-коммунальной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28 568,8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на территории городского округа Сухой Лог до 2020 года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61,3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ветхого и аварийного жилищного фонда городского округа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110 175,4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78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дорожного хозяйства городского округа Сухой Лог до 2020 года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57 606,3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благоустройства территории городского округа Сухой Лог до 2020 года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22 606,5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16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программы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9 868,6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7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по оплате жилищно-коммунальных услуг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130 265,8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97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Формирование современной городской среды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4 425,2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58509" y="458112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2014-2016 гг.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69351825"/>
              </p:ext>
            </p:extLst>
          </p:nvPr>
        </p:nvGraphicFramePr>
        <p:xfrm>
          <a:off x="935596" y="4873259"/>
          <a:ext cx="7416824" cy="166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72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936104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95965"/>
              </p:ext>
            </p:extLst>
          </p:nvPr>
        </p:nvGraphicFramePr>
        <p:xfrm>
          <a:off x="445450" y="1124744"/>
          <a:ext cx="8158998" cy="4719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34662"/>
                <a:gridCol w="1008112"/>
                <a:gridCol w="1008112"/>
                <a:gridCol w="1008112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2017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8033"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газифицированной территории по отношению к общей площади городского округа Сухой Лог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Ввод дополнительных мощностей газопроводов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 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дворовых территорий городского округа Сухой Лог, уровень благоустройства которых соответствует современным требованиям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ликвидированных несанкционированных свалок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кладбищ в отношении которых выполнены работы по содержанию от общей площади имеющихся на территории городского округа Сухой Лог мест захоронения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семей, обратившихся за предоставлением субсидии на оплату жилого помещения и коммунальных услуг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граждан, получивших субсидию на оплату ЖКУ, в общей численности граждан, имеющих право на соответствующие меры социальной поддержки и обратившихся в уполномоченный орган городского округа Сухой Лог</a:t>
                      </a:r>
                    </a:p>
                    <a:p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8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06661" y="481395"/>
            <a:ext cx="6408712" cy="4352911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Общий объем инвестиций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 МП «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энергетической эффективности в городском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округе Сухой Лог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 2020 года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»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рамках подпрограммы 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и модернизация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жилищно-коммунальной инфраструктуры» </a:t>
            </a:r>
          </a:p>
          <a:p>
            <a:pPr algn="ctr"/>
            <a:r>
              <a:rPr lang="ru-RU" sz="1600" b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ru-RU" sz="1600" b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2017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году 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составил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128 070,4 тыс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рублей</a:t>
            </a:r>
          </a:p>
        </p:txBody>
      </p:sp>
      <p:pic>
        <p:nvPicPr>
          <p:cNvPr id="1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9402" y="104207"/>
            <a:ext cx="2005086" cy="2003079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4302395"/>
            <a:ext cx="3103302" cy="2428670"/>
          </a:xfrm>
          <a:prstGeom prst="roundRect">
            <a:avLst>
              <a:gd name="adj" fmla="val 102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Реконструкция водовода Камышлов – Сухой Лог –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18 292,4 тыс. руб. в т. ч.: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средства областного бюджета – 16 463,2 тыс. руб.;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средства местного бюджета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1 529,2 тыс. руб.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352672">
            <a:off x="7553358" y="3571770"/>
            <a:ext cx="941349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 rot="8379247">
            <a:off x="862997" y="3613963"/>
            <a:ext cx="845081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4297997"/>
            <a:ext cx="3312367" cy="2428670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Приобретение жилых помещений для переселения граждан из аварийного и ветхого жилищного фонда – 109 777,9 тыс. руб. в </a:t>
            </a:r>
            <a:r>
              <a:rPr lang="ru-RU" sz="1600" b="1" dirty="0" err="1" smtClean="0">
                <a:solidFill>
                  <a:schemeClr val="tx1"/>
                </a:solidFill>
                <a:latin typeface="Cambria" pitchFamily="18" charset="0"/>
              </a:rPr>
              <a:t>т.ч</a:t>
            </a: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.:</a:t>
            </a:r>
            <a:endParaRPr lang="ru-RU" sz="1600" b="1" dirty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Cambria" pitchFamily="18" charset="0"/>
              </a:rPr>
              <a:t>средства областного бюджета – 96 437,1 тыс. руб.;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Cambria" pitchFamily="18" charset="0"/>
              </a:rPr>
              <a:t>Средства местного бюджета –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Cambria" pitchFamily="18" charset="0"/>
              </a:rPr>
              <a:t>13 340,8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0666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9" y="428605"/>
            <a:ext cx="7858180" cy="928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Расходы на содержание и ремонт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автомобильных дорог в 2017 году – 57 606,3 тыс. руб.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1630607"/>
            <a:ext cx="5429288" cy="1078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Cambria" pitchFamily="18" charset="0"/>
            </a:endParaRPr>
          </a:p>
          <a:p>
            <a:pPr algn="ctr"/>
            <a:r>
              <a:rPr lang="ru-RU" sz="1600" b="1" dirty="0" smtClean="0">
                <a:latin typeface="Cambria" pitchFamily="18" charset="0"/>
              </a:rPr>
              <a:t>Содержание и текущий ремонт автомобильных дорог общего пользования, мостов и иных транспортных инженерных сооружений – 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10 541,3 тыс. рублей </a:t>
            </a:r>
          </a:p>
          <a:p>
            <a:pPr algn="ctr"/>
            <a:endParaRPr lang="ru-RU" sz="16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8289" y="2852936"/>
            <a:ext cx="5429288" cy="1656184"/>
          </a:xfrm>
          <a:prstGeom prst="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sz="1600" b="1" dirty="0" smtClean="0">
                <a:latin typeface="Cambria" pitchFamily="18" charset="0"/>
              </a:rPr>
              <a:t>Ремонт автомобильных дорог общего пользования местного значения – 15 744,5 тыс. рублей 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- </a:t>
            </a:r>
            <a:r>
              <a:rPr lang="ru-RU" sz="1600" dirty="0"/>
              <a:t>ремонт автодороги </a:t>
            </a:r>
            <a:r>
              <a:rPr lang="ru-RU" sz="1600" dirty="0" smtClean="0"/>
              <a:t>п. Риковский, </a:t>
            </a:r>
            <a:r>
              <a:rPr lang="ru-RU" sz="1600" dirty="0"/>
              <a:t>ремонт </a:t>
            </a:r>
            <a:r>
              <a:rPr lang="ru-RU" sz="1600" dirty="0" smtClean="0"/>
              <a:t>автодороги ул. Маяковского, ремонт  </a:t>
            </a:r>
            <a:r>
              <a:rPr lang="ru-RU" sz="1600" dirty="0"/>
              <a:t>покрытия городской автодороги струйно-инъекционным </a:t>
            </a:r>
            <a:r>
              <a:rPr lang="ru-RU" sz="1600" dirty="0" smtClean="0"/>
              <a:t>методом</a:t>
            </a:r>
            <a:endParaRPr lang="ru-RU" sz="1600" b="1" dirty="0" smtClean="0">
              <a:latin typeface="Cambria" pitchFamily="18" charset="0"/>
            </a:endParaRPr>
          </a:p>
          <a:p>
            <a:pPr algn="ctr"/>
            <a:r>
              <a:rPr lang="ru-RU" sz="1600" b="1" dirty="0" smtClean="0">
                <a:latin typeface="Cambria" pitchFamily="18" charset="0"/>
              </a:rPr>
              <a:t> </a:t>
            </a:r>
            <a:endParaRPr lang="ru-RU" sz="1600" b="1" dirty="0">
              <a:latin typeface="Cambria" pitchFamily="18" charset="0"/>
            </a:endParaRPr>
          </a:p>
        </p:txBody>
      </p:sp>
      <p:pic>
        <p:nvPicPr>
          <p:cNvPr id="111620" name="Picture 4" descr="C:\Documents and Settings\Светлана\Local Settings\Temporary Internet Files\Content.IE5\V3PBZLOW\%D0%BE%D0%B1%D0%BE%D1%80%D1%83%D0%B4%D0%BE%D0%B2%D0%B0%D0%BD%D0%B8%D0%B5-%D0%B4%D0%BB%D1%8F-%D1%80%D0%B5%D0%BC%D0%BE%D0%BD%D1%82%D0%B0-%D0%B4%D0%BE%D1%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1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1624" name="Picture 8" descr="C:\Documents and Settings\Светлана\Local Settings\Temporary Internet Files\Content.IE5\OB7FQKXD\IMG_7599_1-450x3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809" y="3387360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1688" name="AutoShape 72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90" name="AutoShape 74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1692" name="Picture 76" descr="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 &quot; &amp;Scy;&amp;tcy;&amp;rcy;&amp;acy;&amp;ncy;&amp;icy;&amp;tscy;&amp;acy; 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5"/>
            <a:ext cx="2286016" cy="16073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143240" y="4653136"/>
            <a:ext cx="5429288" cy="93610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1600" b="1" dirty="0" smtClean="0">
                <a:latin typeface="Cambria" pitchFamily="18" charset="0"/>
              </a:rPr>
              <a:t>Капитальный ремонт автомобильной дороги по ул. Белинского, г. Сухой Лог Свердловской области – 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31 289,5 тыс. рублей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 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8289" y="5743327"/>
            <a:ext cx="5429288" cy="936104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Cambria" pitchFamily="18" charset="0"/>
            </a:endParaRPr>
          </a:p>
          <a:p>
            <a:pPr algn="ctr"/>
            <a:r>
              <a:rPr lang="ru-RU" sz="1600" b="1" dirty="0" smtClean="0">
                <a:latin typeface="Cambria" pitchFamily="18" charset="0"/>
              </a:rPr>
              <a:t>Организация транспортного обслуживания населения городского округа Сухой Лог – 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30,9 тыс. рублей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 </a:t>
            </a:r>
            <a:endParaRPr lang="ru-RU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7-tub-ru.yandex.net/i?id=368290971-5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502" y="2348880"/>
            <a:ext cx="2286016" cy="15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87766"/>
              </p:ext>
            </p:extLst>
          </p:nvPr>
        </p:nvGraphicFramePr>
        <p:xfrm>
          <a:off x="3059831" y="1484784"/>
          <a:ext cx="5688633" cy="298623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6265"/>
                <a:gridCol w="1224136"/>
                <a:gridCol w="1228765"/>
                <a:gridCol w="859467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Наименование показателя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План 2017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Факт 2017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1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Жилищное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131 661,4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122 618,3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93,1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Коммунальное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85 209,9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54 330,1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63,8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9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Благоустройство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27 362,5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27 031,6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98,8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12 387,6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12 277,5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99,1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4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ambria" pitchFamily="18" charset="0"/>
                        </a:rPr>
                        <a:t>ИТОГО: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256 621,4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216 257,5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84,3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2656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12" descr="http://im1-tub-ru.yandex.net/i?id=10712872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09" y="4149080"/>
            <a:ext cx="2286016" cy="15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11026222"/>
              </p:ext>
            </p:extLst>
          </p:nvPr>
        </p:nvGraphicFramePr>
        <p:xfrm>
          <a:off x="3003448" y="4725144"/>
          <a:ext cx="5817023" cy="18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03449" y="260648"/>
            <a:ext cx="5904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</a:rPr>
              <a:t>В рамках муниципальной программы </a:t>
            </a:r>
            <a:r>
              <a:rPr lang="ru-RU" sz="1400" b="1" dirty="0">
                <a:latin typeface="Cambria" panose="02040503050406030204" pitchFamily="18" charset="0"/>
              </a:rPr>
              <a:t>«</a:t>
            </a:r>
            <a:r>
              <a:rPr lang="ru-RU" sz="1400" dirty="0">
                <a:latin typeface="Cambria" panose="020405030504060302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 </a:t>
            </a:r>
            <a:r>
              <a:rPr lang="ru-RU" sz="1400" dirty="0" smtClean="0">
                <a:latin typeface="Cambria" panose="02040503050406030204" pitchFamily="18" charset="0"/>
              </a:rPr>
              <a:t> расходы распределяются  по следующим направлениям: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69942" y="365319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3568" y="4005064"/>
            <a:ext cx="7776864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55081"/>
              </p:ext>
            </p:extLst>
          </p:nvPr>
        </p:nvGraphicFramePr>
        <p:xfrm>
          <a:off x="1475656" y="1124744"/>
          <a:ext cx="6552728" cy="22507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12568"/>
                <a:gridCol w="1440160"/>
              </a:tblGrid>
              <a:tr h="575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910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Организация деятельности развития культуры и искусства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96 083,1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дополнительного образования в сфере культуры и искусства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39 542,8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Обеспечение реализации программы "Развитие культуры и искусства на территории городского округа Сухой Лог до 2020 года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13 086,0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83191600"/>
              </p:ext>
            </p:extLst>
          </p:nvPr>
        </p:nvGraphicFramePr>
        <p:xfrm>
          <a:off x="1106478" y="4293096"/>
          <a:ext cx="7128792" cy="214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МП «Развитие культуры и искусства в городском округе Сухой Лог до 2020 года»</a:t>
            </a:r>
            <a:endParaRPr lang="ru-RU" sz="2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992888" cy="34864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культуры и искусства в городском округе Сухой Лог до 2020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года»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05807"/>
              </p:ext>
            </p:extLst>
          </p:nvPr>
        </p:nvGraphicFramePr>
        <p:xfrm>
          <a:off x="611560" y="1340768"/>
          <a:ext cx="8064897" cy="50454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883514"/>
                <a:gridCol w="1059583"/>
                <a:gridCol w="1060900"/>
                <a:gridCol w="106090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2017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43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3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Посещаемость населением городского округа Сухой Лог мероприятий, проводимых культурно-досуговыми учреждениями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400,7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373,8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5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сельских населенных пунктов, охваченных культурно-досуговыми услугами, от общего числа сельских населенных пунктов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9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муниципальных учреждений культуры, находящихся в удовлетворительном состоянии, в общем количестве таких учреждений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11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8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всего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6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детей, получающих художественное образование в школах искусств, в общей численности детского населения городского округа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Уровень удовлетворенности населения качеством и доступностью оказываемых населению государственных услуг в сфере культуры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323608" y="1052736"/>
            <a:ext cx="3285838" cy="568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latin typeface="Cambria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МБУ «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Сухоложская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 «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Сухоложский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 «Организационный центр учреждений культуры» – 1 учреждение;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МБУК «Камерный хор»  - 1  учреждение;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Дома культуры – 4 учреждения с 7 структурными подразделениями:</a:t>
            </a:r>
          </a:p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1100" dirty="0" smtClean="0">
                <a:solidFill>
                  <a:srgbClr val="003192"/>
                </a:solidFill>
              </a:rPr>
              <a:t>- </a:t>
            </a:r>
            <a:r>
              <a:rPr lang="ru-RU" sz="1100" dirty="0">
                <a:solidFill>
                  <a:srgbClr val="003192"/>
                </a:solidFill>
              </a:rPr>
              <a:t>МАУК «Дворец культуры «Кристалл»;</a:t>
            </a:r>
          </a:p>
          <a:p>
            <a:r>
              <a:rPr lang="ru-RU" sz="1100" dirty="0">
                <a:solidFill>
                  <a:srgbClr val="003192"/>
                </a:solidFill>
              </a:rPr>
              <a:t> - МБУ «Культурно-социальное объединение «Гармония»;</a:t>
            </a:r>
          </a:p>
          <a:p>
            <a:r>
              <a:rPr lang="ru-RU" sz="1100" dirty="0">
                <a:solidFill>
                  <a:srgbClr val="003192"/>
                </a:solidFill>
              </a:rPr>
              <a:t> - МБУК «</a:t>
            </a:r>
            <a:r>
              <a:rPr lang="ru-RU" sz="1100" dirty="0" err="1">
                <a:solidFill>
                  <a:srgbClr val="003192"/>
                </a:solidFill>
              </a:rPr>
              <a:t>Курьинский</a:t>
            </a:r>
            <a:r>
              <a:rPr lang="ru-RU" sz="1100" dirty="0">
                <a:solidFill>
                  <a:srgbClr val="003192"/>
                </a:solidFill>
              </a:rPr>
              <a:t> центр досуга и народного                          творчества»;</a:t>
            </a:r>
          </a:p>
          <a:p>
            <a:r>
              <a:rPr lang="ru-RU" sz="1100" dirty="0">
                <a:solidFill>
                  <a:srgbClr val="003192"/>
                </a:solidFill>
              </a:rPr>
              <a:t> - МБУ «Культурно-досуговое объединение» (в том числе 9 сельских клубов и домов культуры</a:t>
            </a:r>
            <a:r>
              <a:rPr lang="ru-RU" sz="1100" dirty="0" smtClean="0">
                <a:solidFill>
                  <a:srgbClr val="003192"/>
                </a:solidFill>
              </a:rPr>
              <a:t>))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0638" y="2492896"/>
            <a:ext cx="4824536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МБУ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«Сухоложский историко-краеведческий музей» было организовано и проведено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49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выставок,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11 лекций, 53 массовых мероприятия, 130 экскурсий различной тематики, 21 краеведческая консультация. Количество посетителей данных мероприятий составило более 11 тыс. человек.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0638" y="1188159"/>
            <a:ext cx="4824536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Организовано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библиотечное обслуживание населения. </a:t>
            </a:r>
            <a:endParaRPr lang="ru-RU" sz="1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Число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посещений библиотеки за отчетный период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составляет  87,7 тыс. человек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план – 85,2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тыс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 человек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). В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сводном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электронном каталоге библиотек 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2975 библиографических записей, по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сравнению с предыдущим  периодом число записей увеличилось в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6 раз.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6679" y="3717032"/>
            <a:ext cx="4824536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В соответствии с планом общегородских мероприятий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2017 году проведено 93  мероприятия в сфере культуры общегородского значения и 4 мероприятия социальной направленности,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в том числе наиболее значимые мероприятия:</a:t>
            </a:r>
          </a:p>
          <a:p>
            <a:pPr fontAlgn="base"/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-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Новогодние и рождественские мероприятия;</a:t>
            </a:r>
          </a:p>
          <a:p>
            <a:pPr fontAlgn="base"/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-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День защитников Отечества;</a:t>
            </a:r>
          </a:p>
          <a:p>
            <a:pPr fontAlgn="base"/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-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Проводы зимы;</a:t>
            </a:r>
          </a:p>
          <a:p>
            <a:pPr fontAlgn="base"/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-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День Победы, день памяти и скорби, День молодежи, День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города, день пожилого человека и т.д. 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6679" y="5640564"/>
            <a:ext cx="4824536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По состоянию на 1 января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2018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года в учреждениях культуры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действует 144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клубных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формирования,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в которых занимаются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2919 человек,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из них 9 коллективов самодеятельного художественного творчества имеют звание «народный (образцовый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)».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312" y="188640"/>
            <a:ext cx="8136903" cy="83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деятельность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8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муниципальных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учреждений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культуры: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148396"/>
            <a:ext cx="34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192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745236"/>
              </p:ext>
            </p:extLst>
          </p:nvPr>
        </p:nvGraphicFramePr>
        <p:xfrm>
          <a:off x="611560" y="1700807"/>
          <a:ext cx="8286807" cy="3842117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5311427"/>
                <a:gridCol w="1008112"/>
                <a:gridCol w="1008112"/>
                <a:gridCol w="959156"/>
              </a:tblGrid>
              <a:tr h="1794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121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109 169,1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109 169,1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3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деятельности городского музея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2 801,0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2 801,0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4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библиотечного обслуживания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13 684,0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13 684,0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3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Организация деятельности домов культуры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51 006,6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51 006,6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6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Капитальный и текущий ремонт зданий и помещений муниципальных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учреждений культуры (ремонт крыши ДК Кристалл)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21 288,4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21 288,4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6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Проведение общегородских мероприятий в сфере культуры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3 220,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3 220,5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6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Обеспечение деятельности, создание материально-технических условий для обеспечения деятельности муниципальных учреждений культуры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13 086,0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13 086,0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1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Реализация мер по поэтапному повышению средней заработной платы работников культуры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4 082,6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4 082,6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266049"/>
              </p:ext>
            </p:extLst>
          </p:nvPr>
        </p:nvGraphicFramePr>
        <p:xfrm>
          <a:off x="611560" y="5805264"/>
          <a:ext cx="8263755" cy="757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703"/>
                <a:gridCol w="1026249"/>
                <a:gridCol w="1099554"/>
                <a:gridCol w="1026249"/>
              </a:tblGrid>
              <a:tr h="4572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2016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2017 год план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2017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0341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23 501,4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30 650,0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30 657,7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50482963"/>
              </p:ext>
            </p:extLst>
          </p:nvPr>
        </p:nvGraphicFramePr>
        <p:xfrm>
          <a:off x="6588225" y="133305"/>
          <a:ext cx="235460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4709" y="186899"/>
            <a:ext cx="5815483" cy="115386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Расходы  по  разделу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«Культура и кинематография» в 2017 году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составили  109 169,1 тыс. рублей</a:t>
            </a:r>
            <a:endParaRPr lang="ru-RU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49470203"/>
              </p:ext>
            </p:extLst>
          </p:nvPr>
        </p:nvGraphicFramePr>
        <p:xfrm>
          <a:off x="6083566" y="332656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59832" y="2761492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72" y="260648"/>
            <a:ext cx="5727500" cy="2520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образования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сфере культуры и искусства» муниципальной программы 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Развитие культуры и искусства в городском округе Сухой Лог до 2020 года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» свою деятельность осуществляют две организации дополнительного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 детей: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МБУ ДО «Сухоложская детская музыкальная школа» и МБУ ДО «Сухоложская школа искусств»,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дополнительное образование получают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1026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человек. 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793" y="4750936"/>
            <a:ext cx="2353907" cy="17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Рисунок 10" descr="http://im6-tub-ru.yandex.net/i?id=108840490-3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272" y="2780928"/>
            <a:ext cx="238826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818182"/>
              </p:ext>
            </p:extLst>
          </p:nvPr>
        </p:nvGraphicFramePr>
        <p:xfrm>
          <a:off x="3132000" y="3168001"/>
          <a:ext cx="5760480" cy="334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94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15312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Основные характеристики бюджета городского округа Сухой Лог за 2017 год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573253"/>
              </p:ext>
            </p:extLst>
          </p:nvPr>
        </p:nvGraphicFramePr>
        <p:xfrm>
          <a:off x="251520" y="1013372"/>
          <a:ext cx="8715375" cy="55682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85044"/>
                <a:gridCol w="1245325"/>
                <a:gridCol w="1245325"/>
                <a:gridCol w="1162304"/>
                <a:gridCol w="1077377"/>
              </a:tblGrid>
              <a:tr h="54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59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Доходы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1 629 919,8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1 611 718,9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0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8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447 330,0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462 582,7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103,4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28,7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8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124 536,0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127 206,6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102,1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7,9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1 058 053,8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1 021 929,6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96,6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63,4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948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1 647 382,1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1 575 403,2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95,6%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728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), профицит ( + 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- 17 462,3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36 315,7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916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-3 178,6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-2 728,6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77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кредиты -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всего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-3 628,6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-3 628,6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77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 - получение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5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                   - погашение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-3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628,6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-3 628,6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57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20 640,8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-33 587,1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5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450,0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849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Отношение дефицита бюджета к доходам, % (без учета безвозмездных поступлений и поступлений налоговых доходов по дополнительным нормативам отчислений)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683568" y="4293096"/>
            <a:ext cx="7992888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7544" y="260648"/>
            <a:ext cx="8280920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МП «Развитие физической культуры и спорта в городском округе Сухой Лог до 2020 года»</a:t>
            </a:r>
            <a:endParaRPr lang="ru-RU" sz="2400" b="1" dirty="0">
              <a:latin typeface="Cambria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96276"/>
              </p:ext>
            </p:extLst>
          </p:nvPr>
        </p:nvGraphicFramePr>
        <p:xfrm>
          <a:off x="989602" y="1459880"/>
          <a:ext cx="7236804" cy="232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725"/>
                <a:gridCol w="1487079"/>
              </a:tblGrid>
              <a:tr h="2951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910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14 652,9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инфраструктуры спортивных учреждений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2 926,0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 образования в сфере физической культуры и спорта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18 588,0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63588" y="37890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77609238"/>
              </p:ext>
            </p:extLst>
          </p:nvPr>
        </p:nvGraphicFramePr>
        <p:xfrm>
          <a:off x="791580" y="4365104"/>
          <a:ext cx="7632848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35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86409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«Развитие физической культуры и спорта»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28938"/>
              </p:ext>
            </p:extLst>
          </p:nvPr>
        </p:nvGraphicFramePr>
        <p:xfrm>
          <a:off x="445450" y="1124744"/>
          <a:ext cx="8158999" cy="51404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75254"/>
                <a:gridCol w="927915"/>
                <a:gridCol w="927915"/>
                <a:gridCol w="927915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2017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жителей городского округа Сухой Лог, систематически занимающихся физической культурой и спортом, в общей численности населения городского округа Сухой Лог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спортивно-массовых и физкультурно-оздоровительных мероприятий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квалифицированных специалистов, работающих в сфере физической культуры и спорта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граждан городского округа Сухой Лог, выполнявших нормативы Всероссийского физкультурно  – спортивного комплекса «Готов к труду и обороне» (ГТО), в общей численности населения, принявшего участие в сдаче нормативов  Всероссийского физкультурно – спортивного комплекса «Готов к труду и обороне» (ГТО), в том числе учащихся и студентов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объектов построенных и реконструированных в рамках муниципальной программы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спортивных объектов, введенных в эксплуатацию в рамках Государственной программы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граждан, </a:t>
                      </a:r>
                      <a:b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занимающихся в спортивных организациях, в общей численности детей и молодежи в возрасте 6-15 лет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8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209" y="3476080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http://im7-tub-ru.yandex.net/i?id=423179130-2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209" y="5112703"/>
            <a:ext cx="2084721" cy="150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1209" y="1868497"/>
            <a:ext cx="2076932" cy="1381160"/>
          </a:xfrm>
          <a:prstGeom prst="rect">
            <a:avLst/>
          </a:prstGeom>
          <a:noFill/>
        </p:spPr>
      </p:pic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65606" y="188640"/>
            <a:ext cx="6322618" cy="83099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Сухой Лог осуществляют свою деятельность МБОУ Спорткомплекс «Здоровье» и МБУ ДО ДЮСШ «Олимпик»</a:t>
            </a:r>
            <a:endParaRPr lang="ru-RU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1209" y="328372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4586" y="1090848"/>
            <a:ext cx="6041629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</a:t>
            </a:r>
            <a:r>
              <a:rPr lang="ru-RU" sz="1700" b="1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Расходы по данной программе включают  в себя:</a:t>
            </a:r>
          </a:p>
          <a:p>
            <a:pPr>
              <a:lnSpc>
                <a:spcPct val="110000"/>
              </a:lnSpc>
            </a:pPr>
            <a:endParaRPr lang="ru-RU" sz="1500" b="1" u="sng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lnSpc>
                <a:spcPct val="110000"/>
              </a:lnSpc>
              <a:buAutoNum type="arabicParenR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Выполнение муниципального задания спортивным комплексом «Здоровье» по предоставлению услуг 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 сфере физической культуры и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спорта –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12 521,0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тыс. руб.;</a:t>
            </a:r>
          </a:p>
          <a:p>
            <a:pPr marL="342900" indent="-342900" algn="just">
              <a:lnSpc>
                <a:spcPct val="110000"/>
              </a:lnSpc>
              <a:buAutoNum type="arabicParenR" startAt="2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Выполнение муниципального задания МБУ ДО ДЮСШ «Олимпик» по предоставлению услуг дополнительного образования детей –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18 588,0 тыс. руб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.;</a:t>
            </a:r>
          </a:p>
          <a:p>
            <a:pPr marL="342900" indent="-342900" algn="just">
              <a:lnSpc>
                <a:spcPct val="110000"/>
              </a:lnSpc>
              <a:buAutoNum type="arabicParenR" startAt="3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Развитие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инфраструктуры спортивных учреждений в городском округе Сухой Лог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(Ремонт теплосети к зданию МБОУ ДОД ДЮСШ «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Олимпик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», ремонт трибуны на стадионе «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Олимпик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», оснащение раздевалок и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душевых, а так же приобретение и установка датчика хлора в СК «Здоровье», текущий ремонт в учреждениях по приведению в соответствии с требованиями надзорных органов, обеспечение антитеррористической защищенности объектов спорта) –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2 926,0 тыс. руб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.;</a:t>
            </a:r>
          </a:p>
          <a:p>
            <a:pPr marL="342900" indent="-342900" algn="just">
              <a:lnSpc>
                <a:spcPct val="110000"/>
              </a:lnSpc>
              <a:buFontTx/>
              <a:buAutoNum type="arabicParenR" startAt="3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Проведение физкультурных и спортивных мероприятий городского округа –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1 931,0 тыс. руб.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 2017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год было проведено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417 мероприятий,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 которых приняли участие более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17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тыс. человек («Лыжня России –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2017»,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День физкультурника,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Первенство и Чемпионат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Уральского федерального округа по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фитнесу аэробике, Первенство Свердловской области по хоккею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 прочее). 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lnSpc>
                <a:spcPct val="110000"/>
              </a:lnSpc>
              <a:buFontTx/>
              <a:buAutoNum type="arabicParenR" startAt="3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Проведение мероприятий по поэтапному внедрению и реализации Всероссийского физкультурно-спортивного комплекса «ГТО» -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200,9 тыс. руб.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3" y="285728"/>
            <a:ext cx="796040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Расходы на социальную политику, произведенные в 2017 году составили  147 863,4 тыс. руб.</a:t>
            </a:r>
            <a:r>
              <a:rPr lang="ru-RU" sz="2400" b="1" i="1" dirty="0" smtClean="0"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(96,3%)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83433712"/>
              </p:ext>
            </p:extLst>
          </p:nvPr>
        </p:nvGraphicFramePr>
        <p:xfrm>
          <a:off x="468000" y="1008001"/>
          <a:ext cx="8208000" cy="296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331" y="4005064"/>
            <a:ext cx="77768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Расходы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 разделу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«Социальная политика»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2017 год были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произведены в рамках 4 муниципальных программ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 Расходы по муниципальной программе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6% от общих расходов на социальное обеспечение населения городского округа Сухой Лог.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00297"/>
            <a:ext cx="8484308" cy="21544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«Обеспечение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 до 2021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</a:p>
          <a:p>
            <a:pPr lvl="0" algn="ctr" fontAlgn="b"/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115616" y="2996952"/>
            <a:ext cx="6984776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91580" y="2589585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7676451"/>
              </p:ext>
            </p:extLst>
          </p:nvPr>
        </p:nvGraphicFramePr>
        <p:xfrm>
          <a:off x="791580" y="3212976"/>
          <a:ext cx="76328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92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08012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МП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37675"/>
              </p:ext>
            </p:extLst>
          </p:nvPr>
        </p:nvGraphicFramePr>
        <p:xfrm>
          <a:off x="467544" y="1340768"/>
          <a:ext cx="8208912" cy="44711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84576"/>
                <a:gridCol w="1008112"/>
                <a:gridCol w="1008112"/>
                <a:gridCol w="1008112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2017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458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                                                                       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заключенных договоров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социального найма в построенных (приобретенных) жилых помещениях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малоимущих граждан, в том числе многодетных семей, признанных нуждающимися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в предоставлении жилых помещений, улучшивших жилищные условия в связи с предоставлением жилых помещений по договорам социального найма муниципального жилищного фонда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заключенных договоров социального найма жилых помещений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предоставленных социальных выплат молодым семьям, нуждающимся в улучшении жилищных условий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Доля молодых семей, получивших социальную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выплату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ипотечных кредитов, взятых молодыми семьями для приобретения (строительства) жилья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предоставленных социальных выплат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гражданам, проживающим в сельской местности, в том числе молодым семьям и молодым специалистам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</a:rPr>
                        <a:t>Количество ипотечных кредитов, взятых гражданами, проживающими в сельской местности, в том числе молодым семьям и  молодым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</a:rPr>
                        <a:t> специалистам, для приобретения (строительства) жилья в сельской местности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3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15313" cy="1008112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tx2"/>
                </a:solidFill>
                <a:latin typeface="Book Antiqua" pitchFamily="18" charset="0"/>
              </a:rPr>
              <a:t>Направление расходов на улучшение жилищных условий граждан в </a:t>
            </a:r>
            <a:r>
              <a:rPr lang="ru-RU" sz="2500" b="1" dirty="0" smtClean="0">
                <a:solidFill>
                  <a:schemeClr val="tx2"/>
                </a:solidFill>
                <a:latin typeface="Book Antiqua" pitchFamily="18" charset="0"/>
              </a:rPr>
              <a:t>2017 </a:t>
            </a:r>
            <a:r>
              <a:rPr lang="ru-RU" sz="2500" b="1" dirty="0">
                <a:solidFill>
                  <a:schemeClr val="tx2"/>
                </a:solidFill>
                <a:latin typeface="Book Antiqua" pitchFamily="18" charset="0"/>
              </a:rPr>
              <a:t>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68234"/>
              </p:ext>
            </p:extLst>
          </p:nvPr>
        </p:nvGraphicFramePr>
        <p:xfrm>
          <a:off x="683568" y="1196753"/>
          <a:ext cx="7992888" cy="477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340593"/>
                <a:gridCol w="1258140"/>
                <a:gridCol w="962107"/>
              </a:tblGrid>
              <a:tr h="674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Всего расходов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19 572,1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Обеспечение </a:t>
                      </a:r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жильем малоимущих граждан, в том числе многодетных семей, жилыми помещениями по договорам социального найма муниципального жилищного 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фонда 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приобретено 30 жилых помещений по адресу  г. Сухой Лог, ул. Лесная, 1А,  пос. СМЗ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)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10 496,0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ahoma" pitchFamily="34" charset="0"/>
                        </a:rPr>
                        <a:t>53,6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  Предоставление </a:t>
                      </a:r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социальных выплат молодым семьям на приобретение (строительство) 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жилья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три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молодые семьи получили социальные выплаты на приобретение жилья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 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1 180,8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ahoma" pitchFamily="34" charset="0"/>
                        </a:rPr>
                        <a:t>6,0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3.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Улучшение</a:t>
                      </a:r>
                      <a:r>
                        <a:rPr lang="ru-RU" sz="14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жилищных условий граждан, проживающих в сельской 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местности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девять семей,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проживающих в сельской местности, смогли улучшить свои жилищные условия)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7 757,3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ahoma" pitchFamily="34" charset="0"/>
                        </a:rPr>
                        <a:t>39,6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4.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  О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беспечение </a:t>
                      </a:r>
                      <a:r>
                        <a:rPr lang="ru-RU" sz="1400" u="none" strike="noStrike" dirty="0">
                          <a:effectLst/>
                          <a:latin typeface="Cambria" panose="02040503050406030204" pitchFamily="18" charset="0"/>
                        </a:rPr>
                        <a:t>жилыми помещениями государственных и муниципальных служащих на период прохождения </a:t>
                      </a:r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службы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Cambria" panose="02040503050406030204" pitchFamily="18" charset="0"/>
                        </a:rPr>
                        <a:t>138,0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ahoma" pitchFamily="34" charset="0"/>
                        </a:rPr>
                        <a:t>0,8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9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69942" y="365319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3568" y="4005064"/>
            <a:ext cx="7776864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14888"/>
              </p:ext>
            </p:extLst>
          </p:nvPr>
        </p:nvGraphicFramePr>
        <p:xfrm>
          <a:off x="971600" y="1124744"/>
          <a:ext cx="7056784" cy="2414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16624"/>
                <a:gridCol w="1440160"/>
              </a:tblGrid>
              <a:tr h="575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632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потенциала молодежи городского округа Сухой Лог до 2020 года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3 983,0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Патриотическое воспитание молодежи на территории городского округа Сухой Лог 2014-2020гг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47,0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900,0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22969036"/>
              </p:ext>
            </p:extLst>
          </p:nvPr>
        </p:nvGraphicFramePr>
        <p:xfrm>
          <a:off x="1106478" y="4293096"/>
          <a:ext cx="7128792" cy="214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МП «Молодежь Свердловской области на территории городского округа Сухой Лог до 2020 года»</a:t>
            </a:r>
            <a:endParaRPr lang="ru-RU" sz="2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76711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МП «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Молодежь Свердловской области на территории городского округа Сухой Лог до 2020 года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85531"/>
              </p:ext>
            </p:extLst>
          </p:nvPr>
        </p:nvGraphicFramePr>
        <p:xfrm>
          <a:off x="611560" y="1124744"/>
          <a:ext cx="8064897" cy="518585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883514"/>
                <a:gridCol w="1059583"/>
                <a:gridCol w="1060900"/>
                <a:gridCol w="106090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2017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43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3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от 14 до 30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от 14 до 30 лет, имеющих информацию о возможностях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включения в общественную жизнь, деятельность органов местного самоуправления,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40,7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2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от 14 до 30 лет – участников программ и мероприятий,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9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программ и мероприятий, направленных на формирование здорового образа жизни, толерантного отношения, поддержку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талантливой молодежи, а также поддержку несовершеннолетних, находящихся в трудной жизненной ситуации,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2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– участников мероприятий и программ по патриотическому воспитанию,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40,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6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мероприятий,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направленных на патриотическое воспитание молодых граждан,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в возрасте от 14 до 18 лет, имеющих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информацию о возможности временного трудоустройства,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50,8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5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3112204" y="196892"/>
            <a:ext cx="5818562" cy="83099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Сухой Лог осуществляет свою деятельность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3065" y="1027889"/>
            <a:ext cx="5997701" cy="156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рамах данной программы проводятся мероприятия по работе с молодежью и патриотическому воспитанию молодежи. За 2017 год состоялось 127 мероприятий, участие в них приняло более 9 тысяч человек. 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1278"/>
            <a:ext cx="2520280" cy="19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23528" y="2426287"/>
            <a:ext cx="5328592" cy="27838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</a:t>
            </a: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Наиболее значимые из них: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Муниципальное соревнование «Школа безопасности»;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Районный фестиваль «Живая радуга»;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Конкурс патриотической песни;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Муниципальное соревнование по пулевой стрельбе среди учащихся и студентов ОУ;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Смотр юнармейских отрядов;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Туристический слет  для работающей молодежи «Туризм, я, моя семья» и т.д.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6446" y="4725144"/>
            <a:ext cx="8594026" cy="3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9" name="Picture 19" descr="http://i.ytimg.com/vi/hqtYy4v13cg/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14" y="4797153"/>
            <a:ext cx="2952249" cy="18277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96" y="2426287"/>
            <a:ext cx="2960867" cy="19739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388" y="5290583"/>
            <a:ext cx="5328592" cy="13343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Общее количество молодых граждан в возрасте от 14 до 18 лет, которые могут быть временно трудоустроены – 2462 человека, Было разработано и выпущено более 1000 специализированных буклетов, статей и плакатов по трудоустройству молодежи, которые выдавались при инструктажах и во время работы.</a:t>
            </a:r>
            <a:endParaRPr lang="ru-RU" sz="135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5" y="142876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городского округа Сухой Лог за 2017  год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0" y="2500306"/>
            <a:ext cx="2786083" cy="1785950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Book Antiqua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3116"/>
            <a:ext cx="7500991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Доходы бюджета  </a:t>
            </a:r>
            <a:r>
              <a:rPr lang="ru-RU" b="1" dirty="0" smtClean="0">
                <a:solidFill>
                  <a:schemeClr val="tx1"/>
                </a:solidFill>
              </a:rPr>
              <a:t>1 611 718,9 тыс</a:t>
            </a:r>
            <a:r>
              <a:rPr lang="ru-RU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7234" y="4286248"/>
            <a:ext cx="7500991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</a:rPr>
              <a:t>1 575 403,2 тыс</a:t>
            </a:r>
            <a:r>
              <a:rPr lang="ru-RU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19891" y="203745"/>
            <a:ext cx="1071570" cy="266429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462 582,7 </a:t>
            </a: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тыс</a:t>
            </a:r>
            <a:r>
              <a:rPr lang="ru-RU" sz="1600" dirty="0">
                <a:latin typeface="Book Antiqua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3995417" y="321447"/>
            <a:ext cx="1071570" cy="24288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127 206,6 </a:t>
            </a: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тыс</a:t>
            </a:r>
            <a:r>
              <a:rPr lang="ru-RU" sz="1600" dirty="0">
                <a:latin typeface="Book Antiqua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982271" y="161475"/>
            <a:ext cx="1071576" cy="2748844"/>
          </a:xfrm>
          <a:prstGeom prst="homePlate">
            <a:avLst>
              <a:gd name="adj" fmla="val 50813"/>
            </a:avLst>
          </a:prstGeom>
          <a:solidFill>
            <a:schemeClr val="accent5">
              <a:lumMod val="20000"/>
              <a:lumOff val="8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Безвозмездные поступления </a:t>
            </a:r>
            <a:r>
              <a:rPr lang="ru-RU" sz="1150" i="1" dirty="0">
                <a:latin typeface="Book Antiqua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Book Antiqua" pitchFamily="18" charset="0"/>
              </a:rPr>
              <a:t>1 021 929,6 тыс</a:t>
            </a:r>
            <a:r>
              <a:rPr lang="ru-RU" sz="1500" dirty="0">
                <a:latin typeface="Book Antiqua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4929199"/>
            <a:ext cx="1643075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926 144,6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3" y="4929199"/>
            <a:ext cx="1643075" cy="714380"/>
          </a:xfrm>
          <a:prstGeom prst="homePlate">
            <a:avLst>
              <a:gd name="adj" fmla="val 115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147 863,4 тыс.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7" y="4929199"/>
            <a:ext cx="1785951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109 169,1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3" y="5857893"/>
            <a:ext cx="1571636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84 804,4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3" y="5857893"/>
            <a:ext cx="1500199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61 335,1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3"/>
            <a:ext cx="1643075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16 331,9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3" y="5857893"/>
            <a:ext cx="1643075" cy="785818"/>
          </a:xfrm>
          <a:prstGeom prst="homePlate">
            <a:avLst>
              <a:gd name="adj" fmla="val 10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13 497,2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106" y="282525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33 198,5 руб</a:t>
            </a:r>
            <a:r>
              <a:rPr lang="ru-RU" sz="1600" b="1" dirty="0">
                <a:latin typeface="Book Antiqua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7099" y="282525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32 450,4 </a:t>
            </a:r>
            <a:r>
              <a:rPr lang="ru-RU" sz="1600" b="1" dirty="0" smtClean="0">
                <a:latin typeface="Book Antiqua" pitchFamily="18" charset="0"/>
              </a:rPr>
              <a:t>руб</a:t>
            </a:r>
            <a:r>
              <a:rPr lang="ru-RU" sz="1600" b="1" dirty="0">
                <a:latin typeface="Book Antiqua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9"/>
            <a:ext cx="1714512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216 257,5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1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6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2" y="5715016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7" y="5714208"/>
            <a:ext cx="142875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5479" y="188640"/>
            <a:ext cx="5143536" cy="5000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Национальная экономика</a:t>
            </a:r>
            <a:endParaRPr lang="ru-RU" sz="2800" b="1" i="1" dirty="0">
              <a:latin typeface="Cambria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6" y="1052384"/>
            <a:ext cx="2214579" cy="14837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26752"/>
            <a:ext cx="2133600" cy="163497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sp>
        <p:nvSpPr>
          <p:cNvPr id="165" name="Прямоугольник 164"/>
          <p:cNvSpPr/>
          <p:nvPr/>
        </p:nvSpPr>
        <p:spPr>
          <a:xfrm>
            <a:off x="2548484" y="1153851"/>
            <a:ext cx="3929091" cy="300597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2017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61 335,1 тыс. рублей,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300,0 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57 606,3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другие вопросы в области национальной экономики –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3 428,8 тыс. руб.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8613" name="Picture 5" descr="C:\Users\Наталья Константинов\AppData\Local\Microsoft\Windows\Temporary Internet Files\Content.IE5\0CZTC66X\200px-Noginsk_bridge_and_fountain_0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95" y="2656840"/>
            <a:ext cx="2179960" cy="163497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32943">
            <a:off x="916439" y="4424944"/>
            <a:ext cx="3072352" cy="212343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195">
            <a:off x="4488109" y="4504040"/>
            <a:ext cx="3773408" cy="1998735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277" y="307521"/>
            <a:ext cx="6529721" cy="100024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Объем расходов бюджета </a:t>
            </a:r>
            <a:b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городского округа Сухой Лог </a:t>
            </a:r>
            <a:b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расчете на одного жителя</a:t>
            </a:r>
            <a:endParaRPr lang="ru-RU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19192"/>
              </p:ext>
            </p:extLst>
          </p:nvPr>
        </p:nvGraphicFramePr>
        <p:xfrm>
          <a:off x="611561" y="1700809"/>
          <a:ext cx="7992887" cy="472856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2048"/>
                <a:gridCol w="4683400"/>
                <a:gridCol w="959147"/>
                <a:gridCol w="982189"/>
                <a:gridCol w="936103"/>
              </a:tblGrid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2 106,5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1 766,4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9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1 263,4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1 967,7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5 274,8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18 617,4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19 359,7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19 076,9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1 526,3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2 248,7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2 899,0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09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28 442,7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33 861,9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32 450,4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08304" y="1395355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51" y="379605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67" y="836712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90" y="379605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372" y="2645787"/>
            <a:ext cx="5638381" cy="652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 dirty="0">
                <a:latin typeface="Cambria" panose="02040503050406030204" pitchFamily="18" charset="0"/>
              </a:rPr>
              <a:t>Муниципальные программы </a:t>
            </a:r>
            <a:r>
              <a:rPr lang="ru-RU" altLang="ru-RU" b="1" dirty="0" smtClean="0">
                <a:latin typeface="Cambria" panose="02040503050406030204" pitchFamily="18" charset="0"/>
              </a:rPr>
              <a:t>городского округа Сухой Лог</a:t>
            </a:r>
            <a:endParaRPr lang="ru-RU" altLang="ru-RU" b="1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1" y="4725145"/>
            <a:ext cx="1657903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направлен-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ности: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программ 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(1 021 306,7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3401" y="4671793"/>
            <a:ext cx="1538001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(108 100,5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202" y="4725145"/>
            <a:ext cx="1815719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жизнедеятель- ности: 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 </a:t>
            </a:r>
          </a:p>
          <a:p>
            <a:pPr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(7 405,5 тыс. руб.)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8073" y="4690843"/>
            <a:ext cx="1502139" cy="17274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Непрограм-мные </a:t>
            </a:r>
            <a:endPara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alt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(49 703,0</a:t>
            </a:r>
            <a:endPara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7099607" y="3371174"/>
            <a:ext cx="1959068" cy="576741"/>
          </a:xfrm>
          <a:prstGeom prst="rightArrow">
            <a:avLst>
              <a:gd name="adj1" fmla="val 50000"/>
              <a:gd name="adj2" fmla="val 43473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углом 10"/>
          <p:cNvSpPr>
            <a:spLocks noChangeArrowheads="1"/>
          </p:cNvSpPr>
          <p:nvPr/>
        </p:nvSpPr>
        <p:spPr bwMode="auto">
          <a:xfrm rot="5400000">
            <a:off x="5620750" y="3573727"/>
            <a:ext cx="1078973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Стрелка углом 12"/>
          <p:cNvSpPr>
            <a:spLocks noChangeArrowheads="1"/>
          </p:cNvSpPr>
          <p:nvPr/>
        </p:nvSpPr>
        <p:spPr bwMode="auto">
          <a:xfrm rot="16200000" flipH="1">
            <a:off x="719636" y="3610503"/>
            <a:ext cx="1152525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2340123" y="3852407"/>
            <a:ext cx="1008064" cy="575841"/>
          </a:xfrm>
          <a:prstGeom prst="rightArrow">
            <a:avLst>
              <a:gd name="adj1" fmla="val 50000"/>
              <a:gd name="adj2" fmla="val 2971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390491" y="188641"/>
            <a:ext cx="7853917" cy="60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700" b="1" dirty="0">
                <a:latin typeface="Cambria" panose="02040503050406030204" pitchFamily="18" charset="0"/>
              </a:rPr>
              <a:t>Структура бюджета </a:t>
            </a:r>
            <a:r>
              <a:rPr lang="ru-RU" altLang="ru-RU" sz="1700" b="1" dirty="0" smtClean="0">
                <a:latin typeface="Cambria" panose="02040503050406030204" pitchFamily="18" charset="0"/>
              </a:rPr>
              <a:t>городского округа Сухой Лог </a:t>
            </a:r>
          </a:p>
          <a:p>
            <a:pPr algn="ctr"/>
            <a:r>
              <a:rPr lang="ru-RU" altLang="ru-RU" sz="17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1700" b="1" dirty="0">
                <a:latin typeface="Cambria" panose="02040503050406030204" pitchFamily="18" charset="0"/>
              </a:rPr>
              <a:t>по «программному» принципу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2630654" y="959193"/>
            <a:ext cx="3594703" cy="456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b="1" dirty="0">
                <a:latin typeface="Cambria" panose="02040503050406030204" pitchFamily="18" charset="0"/>
              </a:rPr>
              <a:t>Бюджет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ГО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10" name="Стрелка вправо 13"/>
          <p:cNvSpPr>
            <a:spLocks noChangeArrowheads="1"/>
          </p:cNvSpPr>
          <p:nvPr/>
        </p:nvSpPr>
        <p:spPr bwMode="auto">
          <a:xfrm rot="5400000">
            <a:off x="4104245" y="1477968"/>
            <a:ext cx="426409" cy="424047"/>
          </a:xfrm>
          <a:prstGeom prst="rightArrow">
            <a:avLst>
              <a:gd name="adj1" fmla="val 50000"/>
              <a:gd name="adj2" fmla="val 1979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402780" y="1916833"/>
            <a:ext cx="8460681" cy="521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ru-RU" altLang="ru-RU" sz="2000" b="1" dirty="0" smtClean="0"/>
          </a:p>
          <a:p>
            <a:pPr algn="ctr"/>
            <a:r>
              <a:rPr lang="ru-RU" altLang="ru-RU" sz="2000" b="1" dirty="0" smtClean="0">
                <a:latin typeface="Cambria" panose="02040503050406030204" pitchFamily="18" charset="0"/>
              </a:rPr>
              <a:t>Программные </a:t>
            </a:r>
            <a:r>
              <a:rPr lang="ru-RU" altLang="ru-RU" sz="2000" b="1" dirty="0">
                <a:latin typeface="Cambria" panose="02040503050406030204" pitchFamily="18" charset="0"/>
              </a:rPr>
              <a:t>и непрограммные расходы</a:t>
            </a:r>
          </a:p>
          <a:p>
            <a:pPr algn="ctr"/>
            <a:endParaRPr lang="ru-RU" altLang="ru-RU" sz="2000" b="1" dirty="0"/>
          </a:p>
        </p:txBody>
      </p:sp>
      <p:sp>
        <p:nvSpPr>
          <p:cNvPr id="15" name="Стрелка вправо 13"/>
          <p:cNvSpPr>
            <a:spLocks noChangeArrowheads="1"/>
          </p:cNvSpPr>
          <p:nvPr/>
        </p:nvSpPr>
        <p:spPr bwMode="auto">
          <a:xfrm rot="5400000">
            <a:off x="4211882" y="3852417"/>
            <a:ext cx="1008062" cy="575816"/>
          </a:xfrm>
          <a:prstGeom prst="rightArrow">
            <a:avLst>
              <a:gd name="adj1" fmla="val 50000"/>
              <a:gd name="adj2" fmla="val 30810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968883" y="4671793"/>
            <a:ext cx="1494059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(218 842,9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Источники финансирования дефицита бюджета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40004"/>
              </p:ext>
            </p:extLst>
          </p:nvPr>
        </p:nvGraphicFramePr>
        <p:xfrm>
          <a:off x="357157" y="2428869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7025" y="5786454"/>
            <a:ext cx="32147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06130" y="5359400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28662" y="1285876"/>
            <a:ext cx="77867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ambria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latin typeface="Cambria" pitchFamily="18" charset="0"/>
              </a:rPr>
              <a:t>профицит</a:t>
            </a:r>
            <a:r>
              <a:rPr lang="ru-RU" sz="1500" dirty="0">
                <a:latin typeface="Cambria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latin typeface="Cambria" pitchFamily="18" charset="0"/>
              </a:rPr>
              <a:t>дефицит</a:t>
            </a:r>
            <a:r>
              <a:rPr lang="ru-RU" sz="1500" dirty="0">
                <a:latin typeface="Cambria" pitchFamily="18" charset="0"/>
              </a:rPr>
              <a:t>.</a:t>
            </a:r>
            <a:endParaRPr lang="ru-RU" sz="1500" b="1" u="sng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2532"/>
            <a:ext cx="7499351" cy="8461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Муниципальный долг городского округа Сухой Лог в 2017 году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261999"/>
              </p:ext>
            </p:extLst>
          </p:nvPr>
        </p:nvGraphicFramePr>
        <p:xfrm>
          <a:off x="395536" y="925888"/>
          <a:ext cx="8648699" cy="2927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975"/>
                <a:gridCol w="1360535"/>
                <a:gridCol w="1840724"/>
                <a:gridCol w="1600629"/>
                <a:gridCol w="1365836"/>
              </a:tblGrid>
              <a:tr h="719046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01.01.2017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31.12.2017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10706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0580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Бюджетный кредит </a:t>
                      </a:r>
                      <a:r>
                        <a:rPr lang="ru-RU" sz="1000" dirty="0" smtClean="0">
                          <a:latin typeface="Cambria" pitchFamily="18" charset="0"/>
                        </a:rPr>
                        <a:t>(из</a:t>
                      </a:r>
                      <a:r>
                        <a:rPr lang="ru-RU" sz="1000" baseline="0" dirty="0" smtClean="0">
                          <a:latin typeface="Cambria" pitchFamily="18" charset="0"/>
                        </a:rPr>
                        <a:t> бюджета Свердловской области)</a:t>
                      </a:r>
                      <a:endParaRPr lang="ru-RU" sz="10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2 066,68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295,24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1 771,44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44411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Кредит </a:t>
                      </a:r>
                      <a:r>
                        <a:rPr lang="ru-RU" sz="1000" dirty="0" smtClean="0">
                          <a:latin typeface="Cambria" pitchFamily="18" charset="0"/>
                        </a:rPr>
                        <a:t>(ОАО «Сбербанк России»)</a:t>
                      </a:r>
                      <a:endParaRPr lang="ru-RU" sz="10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3 333,32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3 333,32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0,00</a:t>
                      </a:r>
                    </a:p>
                  </a:txBody>
                  <a:tcPr marT="45713" marB="45713"/>
                </a:tc>
              </a:tr>
              <a:tr h="7767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ИТОГО: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5 400,00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3 628,56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1 771,44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778904" y="620893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Garamond" pitchFamily="18" charset="0"/>
              </a:rPr>
              <a:t>тыс.руб.</a:t>
            </a:r>
          </a:p>
        </p:txBody>
      </p:sp>
      <p:sp>
        <p:nvSpPr>
          <p:cNvPr id="33828" name="TextBox 6"/>
          <p:cNvSpPr txBox="1">
            <a:spLocks noChangeArrowheads="1"/>
          </p:cNvSpPr>
          <p:nvPr/>
        </p:nvSpPr>
        <p:spPr bwMode="auto">
          <a:xfrm>
            <a:off x="214281" y="3884030"/>
            <a:ext cx="8715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</a:rPr>
              <a:t>Расходы </a:t>
            </a:r>
            <a:r>
              <a:rPr lang="ru-RU" sz="1600" dirty="0">
                <a:latin typeface="Cambria" pitchFamily="18" charset="0"/>
              </a:rPr>
              <a:t>на обслуживание муниципального долга в </a:t>
            </a:r>
            <a:r>
              <a:rPr lang="ru-RU" sz="1600" dirty="0" smtClean="0">
                <a:latin typeface="Cambria" pitchFamily="18" charset="0"/>
              </a:rPr>
              <a:t>2017 </a:t>
            </a:r>
            <a:r>
              <a:rPr lang="ru-RU" sz="1600" dirty="0">
                <a:latin typeface="Cambria" pitchFamily="18" charset="0"/>
              </a:rPr>
              <a:t>году </a:t>
            </a:r>
            <a:r>
              <a:rPr lang="ru-RU" sz="1600" dirty="0" smtClean="0">
                <a:latin typeface="Cambria" pitchFamily="18" charset="0"/>
              </a:rPr>
              <a:t>составили  </a:t>
            </a:r>
            <a:r>
              <a:rPr lang="ru-RU" sz="1600" dirty="0"/>
              <a:t>218,99 </a:t>
            </a:r>
            <a:r>
              <a:rPr lang="ru-RU" sz="1600" dirty="0" smtClean="0">
                <a:latin typeface="Cambria" pitchFamily="18" charset="0"/>
              </a:rPr>
              <a:t> тыс. руб.</a:t>
            </a: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96778609"/>
              </p:ext>
            </p:extLst>
          </p:nvPr>
        </p:nvGraphicFramePr>
        <p:xfrm>
          <a:off x="395536" y="4222584"/>
          <a:ext cx="8526367" cy="254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1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620688"/>
            <a:ext cx="5131296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41211"/>
              </p:ext>
            </p:extLst>
          </p:nvPr>
        </p:nvGraphicFramePr>
        <p:xfrm>
          <a:off x="381000" y="2101855"/>
          <a:ext cx="6019800" cy="456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4573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62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290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Fu_slog@mail.ru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20116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7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6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7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1425"/>
            <a:ext cx="8640960" cy="648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619672" y="1909614"/>
            <a:ext cx="62646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Благодарим за внимание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!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Финансовое управление администрации городского округа Сухой Лог.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6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963686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Структура доходов бюджета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 2017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год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079209"/>
              </p:ext>
            </p:extLst>
          </p:nvPr>
        </p:nvGraphicFramePr>
        <p:xfrm>
          <a:off x="376238" y="2076450"/>
          <a:ext cx="8504237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Лист" r:id="rId4" imgW="7639151" imgH="3476713" progId="Excel.Sheet.8">
                  <p:embed/>
                </p:oleObj>
              </mc:Choice>
              <mc:Fallback>
                <p:oleObj name="Лист" r:id="rId4" imgW="7639151" imgH="347671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2076450"/>
                        <a:ext cx="8504237" cy="3870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142853"/>
            <a:ext cx="1605256" cy="119791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75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36004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Мы все - налогоплательщики</a:t>
            </a:r>
            <a:endParaRPr lang="ru-RU" sz="3200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1499793"/>
            <a:ext cx="5735484" cy="511584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" name="Овал 3"/>
          <p:cNvSpPr/>
          <p:nvPr/>
        </p:nvSpPr>
        <p:spPr>
          <a:xfrm>
            <a:off x="965408" y="1340768"/>
            <a:ext cx="1597157" cy="152363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Общая ставка налога 13 %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107504" y="3429000"/>
            <a:ext cx="1584176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 отдельных случаях ставка   9%, 15%, 30%,  35%</a:t>
            </a:r>
            <a:endParaRPr lang="ru-RU" sz="1200" b="1" dirty="0"/>
          </a:p>
        </p:txBody>
      </p:sp>
      <p:sp>
        <p:nvSpPr>
          <p:cNvPr id="7" name="Овал 6"/>
          <p:cNvSpPr/>
          <p:nvPr/>
        </p:nvSpPr>
        <p:spPr>
          <a:xfrm>
            <a:off x="3856046" y="1031741"/>
            <a:ext cx="1040482" cy="936104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0,1%</a:t>
            </a:r>
            <a:endParaRPr lang="ru-RU" sz="1300" b="1" dirty="0"/>
          </a:p>
        </p:txBody>
      </p:sp>
      <p:sp>
        <p:nvSpPr>
          <p:cNvPr id="9" name="Овал 8"/>
          <p:cNvSpPr/>
          <p:nvPr/>
        </p:nvSpPr>
        <p:spPr>
          <a:xfrm>
            <a:off x="4912488" y="172246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0,2%</a:t>
            </a:r>
            <a:endParaRPr lang="ru-RU" sz="13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405577" y="269624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0,5%</a:t>
            </a:r>
            <a:endParaRPr lang="ru-RU" sz="1300" b="1" dirty="0"/>
          </a:p>
        </p:txBody>
      </p:sp>
      <p:sp>
        <p:nvSpPr>
          <p:cNvPr id="15" name="Овал 14"/>
          <p:cNvSpPr/>
          <p:nvPr/>
        </p:nvSpPr>
        <p:spPr>
          <a:xfrm>
            <a:off x="5334568" y="4123769"/>
            <a:ext cx="1172064" cy="109260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3392222"/>
            <a:ext cx="187220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 на доходы физических лиц 343 827,7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6596" y="24688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16 164,9 тыс. руб.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7294" y="4130886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Земельный налог 41 254,4 тыс. руб.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5577" y="4384801"/>
            <a:ext cx="11720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 0,1 %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4" y="693187"/>
            <a:ext cx="4161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Ставка налога при стоимости имущества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0000" y="1283815"/>
            <a:ext cx="2565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u="sng" dirty="0" smtClean="0">
                <a:solidFill>
                  <a:srgbClr val="205766"/>
                </a:solidFill>
              </a:rPr>
              <a:t>До 300 000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9574" y="1937909"/>
            <a:ext cx="292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>
                <a:solidFill>
                  <a:srgbClr val="205766"/>
                </a:solidFill>
              </a:rPr>
              <a:t>Свыше </a:t>
            </a:r>
            <a:r>
              <a:rPr lang="ru-RU" sz="1400" b="1" i="1" u="sng" dirty="0" smtClean="0">
                <a:solidFill>
                  <a:srgbClr val="205766"/>
                </a:solidFill>
              </a:rPr>
              <a:t>300 000 до 500 000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632" y="2963557"/>
            <a:ext cx="1965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/>
              <a:t>Свыше 500 000</a:t>
            </a:r>
            <a:r>
              <a:rPr lang="ru-RU" sz="1400" i="1" u="sng" dirty="0" smtClean="0"/>
              <a:t> руб.</a:t>
            </a:r>
            <a:endParaRPr lang="ru-RU" sz="1400" i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6506632" y="4057713"/>
            <a:ext cx="25988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для ведения индивидуального и коллектив-ного садоводства, для ведения огородничества, личного под-собного хозяйства, сенокоше-ния, животноводства.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5381" y="5733256"/>
            <a:ext cx="32457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под жилыми дома-ми индивидуальной застройки, под ин-дивидуальными гаражами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72906" y="5164192"/>
            <a:ext cx="1253656" cy="113812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Ставка налога  0,3 %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41293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21506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бюджета в 2017 году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128577"/>
              </p:ext>
            </p:extLst>
          </p:nvPr>
        </p:nvGraphicFramePr>
        <p:xfrm>
          <a:off x="467544" y="1124744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72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14403</TotalTime>
  <Words>6847</Words>
  <Application>Microsoft Office PowerPoint</Application>
  <PresentationFormat>Экран (4:3)</PresentationFormat>
  <Paragraphs>1433</Paragraphs>
  <Slides>66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городского округа Сухой Лог за 2017 год</vt:lpstr>
      <vt:lpstr> Основные параметры исполнения бюджета  городского округа Сухой Лог за 2017  год </vt:lpstr>
      <vt:lpstr>Структура доходов бюджета  за 2017 год</vt:lpstr>
      <vt:lpstr>Мы все - налогоплательщики</vt:lpstr>
      <vt:lpstr>Структура налоговых доходов  бюджета в 2017 году </vt:lpstr>
      <vt:lpstr>Поступление налоговых платежей в бюджет за 2017 год</vt:lpstr>
      <vt:lpstr>Динамика поступлений налога на доходы физических лиц в бюджет   за 2015 - 2017 годы</vt:lpstr>
      <vt:lpstr>Динамика поступлений налоговых  платежей в бюджет за 2015-2017 годы</vt:lpstr>
      <vt:lpstr>Структура  неналоговых  доходов  бюджета в 2017 году</vt:lpstr>
      <vt:lpstr>Поступление неналоговых платежей  в бюджет за 2017год</vt:lpstr>
      <vt:lpstr>Структура безвозмездных  поступлений в 2017 году</vt:lpstr>
      <vt:lpstr>Динамика поступлений неналоговых платежей в бюджет 2016 – 2017 годы</vt:lpstr>
      <vt:lpstr>Безвозмездные поступления в бюджет  за 2017 год</vt:lpstr>
      <vt:lpstr>Динамика безвозмездных поступлений в бюджет  за 2016-2017 годы</vt:lpstr>
      <vt:lpstr>Крупнейшие налогоплательщики  в 2017 году</vt:lpstr>
      <vt:lpstr>Недоимка по налоговым доходам</vt:lpstr>
      <vt:lpstr>Презентация PowerPoint</vt:lpstr>
      <vt:lpstr>Презентация PowerPoint</vt:lpstr>
      <vt:lpstr>Сведения об исполнении бюджета городского округа Сухой Лог за 2015 - 2017  годы в сравнении с бюджетами других городских округов</vt:lpstr>
      <vt:lpstr>Функциональная  структура  расходов  за  2017 год         </vt:lpstr>
      <vt:lpstr>Презентация PowerPoint</vt:lpstr>
      <vt:lpstr>Презентация PowerPoint</vt:lpstr>
      <vt:lpstr>    Социально - значимые расходы в 2017 году </vt:lpstr>
      <vt:lpstr>Исполнение бюджета го Сухой Лог по расходам  за 2017 год в разрезе главных распорядителей бюджетных средств (ГРБС)</vt:lpstr>
      <vt:lpstr>Презентация PowerPoint</vt:lpstr>
      <vt:lpstr>Структура расходов в разрезе программных и непрограммных расходов в 2017 году 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Достигнутые значения целевых показателей реализации  МП «Развитие системы образования в городском округе Сухой Лог до 2020 года»</vt:lpstr>
      <vt:lpstr>Презентация PowerPoint</vt:lpstr>
      <vt:lpstr>Общее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МП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 МП «Развитие культуры и искусства в городском округе Сухой Лог до 2020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 МП «Развитие физической культуры и спорта»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МП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vt:lpstr>
      <vt:lpstr>Направление расходов на улучшение жилищных условий граждан в 2017 году</vt:lpstr>
      <vt:lpstr>Презентация PowerPoint</vt:lpstr>
      <vt:lpstr>Достигнутые значения целевых показателей реализации  МП «Молодежь Свердловской области на территории городского округа Сухой Лог до 2020 года»</vt:lpstr>
      <vt:lpstr>Презентация PowerPoint</vt:lpstr>
      <vt:lpstr>Презентация PowerPoint</vt:lpstr>
      <vt:lpstr>Объем расходов бюджета  городского округа Сухой Лог  в расчете на одного жителя</vt:lpstr>
      <vt:lpstr>Презентация PowerPoint</vt:lpstr>
      <vt:lpstr>Источники финансирования дефицита бюджета</vt:lpstr>
      <vt:lpstr>Муниципальный долг городского округа Сухой Лог в 2017 году</vt:lpstr>
      <vt:lpstr>Презентация PowerPoint</vt:lpstr>
      <vt:lpstr>Презентация PowerPoint</vt:lpstr>
    </vt:vector>
  </TitlesOfParts>
  <Company>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Наталья Константинов</cp:lastModifiedBy>
  <cp:revision>1601</cp:revision>
  <cp:lastPrinted>2018-03-06T06:39:22Z</cp:lastPrinted>
  <dcterms:created xsi:type="dcterms:W3CDTF">2014-05-05T02:55:32Z</dcterms:created>
  <dcterms:modified xsi:type="dcterms:W3CDTF">2018-03-15T05:53:55Z</dcterms:modified>
</cp:coreProperties>
</file>